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93" r:id="rId3"/>
    <p:sldMasterId id="2147483709" r:id="rId4"/>
    <p:sldMasterId id="2147483763" r:id="rId5"/>
    <p:sldMasterId id="2147483788" r:id="rId6"/>
    <p:sldMasterId id="2147483802" r:id="rId7"/>
    <p:sldMasterId id="2147483818" r:id="rId8"/>
  </p:sldMasterIdLst>
  <p:notesMasterIdLst>
    <p:notesMasterId r:id="rId43"/>
  </p:notesMasterIdLst>
  <p:sldIdLst>
    <p:sldId id="257" r:id="rId9"/>
    <p:sldId id="315" r:id="rId10"/>
    <p:sldId id="320" r:id="rId11"/>
    <p:sldId id="308" r:id="rId12"/>
    <p:sldId id="321" r:id="rId13"/>
    <p:sldId id="318" r:id="rId14"/>
    <p:sldId id="322" r:id="rId15"/>
    <p:sldId id="323" r:id="rId16"/>
    <p:sldId id="324" r:id="rId17"/>
    <p:sldId id="331" r:id="rId18"/>
    <p:sldId id="328" r:id="rId19"/>
    <p:sldId id="332" r:id="rId20"/>
    <p:sldId id="329" r:id="rId21"/>
    <p:sldId id="317" r:id="rId22"/>
    <p:sldId id="339" r:id="rId23"/>
    <p:sldId id="327" r:id="rId24"/>
    <p:sldId id="333" r:id="rId25"/>
    <p:sldId id="334" r:id="rId26"/>
    <p:sldId id="325" r:id="rId27"/>
    <p:sldId id="265" r:id="rId28"/>
    <p:sldId id="264" r:id="rId29"/>
    <p:sldId id="286" r:id="rId30"/>
    <p:sldId id="335" r:id="rId31"/>
    <p:sldId id="336" r:id="rId32"/>
    <p:sldId id="337" r:id="rId33"/>
    <p:sldId id="338" r:id="rId34"/>
    <p:sldId id="312" r:id="rId35"/>
    <p:sldId id="311" r:id="rId36"/>
    <p:sldId id="313" r:id="rId37"/>
    <p:sldId id="285" r:id="rId38"/>
    <p:sldId id="283" r:id="rId39"/>
    <p:sldId id="330" r:id="rId40"/>
    <p:sldId id="280" r:id="rId41"/>
    <p:sldId id="26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0098FB-EDF6-4ACC-9DBC-33288CFB1286}">
          <p14:sldIdLst>
            <p14:sldId id="257"/>
            <p14:sldId id="315"/>
            <p14:sldId id="320"/>
            <p14:sldId id="308"/>
            <p14:sldId id="321"/>
            <p14:sldId id="318"/>
            <p14:sldId id="322"/>
            <p14:sldId id="323"/>
            <p14:sldId id="324"/>
            <p14:sldId id="331"/>
            <p14:sldId id="328"/>
            <p14:sldId id="332"/>
            <p14:sldId id="329"/>
            <p14:sldId id="317"/>
            <p14:sldId id="339"/>
            <p14:sldId id="327"/>
            <p14:sldId id="333"/>
            <p14:sldId id="334"/>
            <p14:sldId id="325"/>
            <p14:sldId id="265"/>
            <p14:sldId id="264"/>
            <p14:sldId id="286"/>
            <p14:sldId id="335"/>
            <p14:sldId id="336"/>
            <p14:sldId id="337"/>
            <p14:sldId id="338"/>
            <p14:sldId id="312"/>
            <p14:sldId id="311"/>
            <p14:sldId id="313"/>
            <p14:sldId id="285"/>
            <p14:sldId id="283"/>
          </p14:sldIdLst>
        </p14:section>
        <p14:section name="Appendix" id="{3C4E2030-1A85-480E-84A4-D0A5B9E4BC6C}">
          <p14:sldIdLst>
            <p14:sldId id="330"/>
            <p14:sldId id="280"/>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FF"/>
    <a:srgbClr val="FF6600"/>
    <a:srgbClr val="00A4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36" autoAdjust="0"/>
    <p:restoredTop sz="83579" autoAdjust="0"/>
  </p:normalViewPr>
  <p:slideViewPr>
    <p:cSldViewPr snapToGrid="0">
      <p:cViewPr>
        <p:scale>
          <a:sx n="70" d="100"/>
          <a:sy n="70" d="100"/>
        </p:scale>
        <p:origin x="888"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ImageNet</a:t>
            </a:r>
            <a:r>
              <a:rPr lang="en-US" baseline="0" dirty="0"/>
              <a:t> Classification top-5 error (%)</a:t>
            </a:r>
            <a:endParaRPr lang="en-US" dirty="0"/>
          </a:p>
        </c:rich>
      </c:tx>
      <c:overlay val="1"/>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1744125329111192E-2"/>
          <c:y val="0.11049014260833769"/>
          <c:w val="0.93359314115741132"/>
          <c:h val="0.69112718753783076"/>
        </c:manualLayout>
      </c:layout>
      <c:barChart>
        <c:barDir val="col"/>
        <c:grouping val="clustered"/>
        <c:varyColors val="0"/>
        <c:ser>
          <c:idx val="0"/>
          <c:order val="0"/>
          <c:tx>
            <c:strRef>
              <c:f>Sheet1!$C$1</c:f>
              <c:strCache>
                <c:ptCount val="1"/>
                <c:pt idx="0">
                  <c:v>top-5 test</c:v>
                </c:pt>
              </c:strCache>
            </c:strRef>
          </c:tx>
          <c:spPr>
            <a:solidFill>
              <a:schemeClr val="accent1"/>
            </a:solidFill>
            <a:ln>
              <a:solidFill>
                <a:schemeClr val="tx1">
                  <a:lumMod val="50000"/>
                  <a:lumOff val="50000"/>
                </a:schemeClr>
              </a:solidFill>
            </a:ln>
            <a:effectLst/>
          </c:spPr>
          <c:invertIfNegative val="0"/>
          <c:dPt>
            <c:idx val="0"/>
            <c:invertIfNegative val="0"/>
            <c:bubble3D val="0"/>
            <c:spPr>
              <a:solidFill>
                <a:schemeClr val="accent1"/>
              </a:solidFill>
              <a:ln>
                <a:solidFill>
                  <a:schemeClr val="tx1">
                    <a:lumMod val="50000"/>
                    <a:lumOff val="50000"/>
                  </a:schemeClr>
                </a:solidFill>
              </a:ln>
              <a:effectLst/>
            </c:spPr>
            <c:extLst>
              <c:ext xmlns:c16="http://schemas.microsoft.com/office/drawing/2014/chart" uri="{C3380CC4-5D6E-409C-BE32-E72D297353CC}">
                <c16:uniqueId val="{00000001-2915-4833-9BD3-82EC3DE495C3}"/>
              </c:ext>
            </c:extLst>
          </c:dPt>
          <c:dPt>
            <c:idx val="3"/>
            <c:invertIfNegative val="0"/>
            <c:bubble3D val="0"/>
            <c:spPr>
              <a:solidFill>
                <a:schemeClr val="accent1"/>
              </a:solidFill>
              <a:ln>
                <a:solidFill>
                  <a:schemeClr val="tx1">
                    <a:lumMod val="50000"/>
                    <a:lumOff val="50000"/>
                  </a:schemeClr>
                </a:solidFill>
              </a:ln>
              <a:effectLst/>
            </c:spPr>
            <c:extLst>
              <c:ext xmlns:c16="http://schemas.microsoft.com/office/drawing/2014/chart" uri="{C3380CC4-5D6E-409C-BE32-E72D297353CC}">
                <c16:uniqueId val="{00000003-2915-4833-9BD3-82EC3DE495C3}"/>
              </c:ext>
            </c:extLst>
          </c:dPt>
          <c:dPt>
            <c:idx val="4"/>
            <c:invertIfNegative val="0"/>
            <c:bubble3D val="0"/>
            <c:spPr>
              <a:solidFill>
                <a:schemeClr val="accent1"/>
              </a:solidFill>
              <a:ln>
                <a:solidFill>
                  <a:schemeClr val="tx1">
                    <a:lumMod val="50000"/>
                    <a:lumOff val="50000"/>
                  </a:schemeClr>
                </a:solidFill>
              </a:ln>
              <a:effectLst/>
            </c:spPr>
            <c:extLst>
              <c:ext xmlns:c16="http://schemas.microsoft.com/office/drawing/2014/chart" uri="{C3380CC4-5D6E-409C-BE32-E72D297353CC}">
                <c16:uniqueId val="{00000005-2915-4833-9BD3-82EC3DE495C3}"/>
              </c:ext>
            </c:extLst>
          </c:dPt>
          <c:dPt>
            <c:idx val="6"/>
            <c:invertIfNegative val="0"/>
            <c:bubble3D val="0"/>
            <c:spPr>
              <a:solidFill>
                <a:schemeClr val="accent2"/>
              </a:solidFill>
              <a:ln>
                <a:solidFill>
                  <a:schemeClr val="tx1">
                    <a:lumMod val="50000"/>
                    <a:lumOff val="50000"/>
                  </a:schemeClr>
                </a:solidFill>
              </a:ln>
              <a:effectLst/>
            </c:spPr>
            <c:extLst>
              <c:ext xmlns:c16="http://schemas.microsoft.com/office/drawing/2014/chart" uri="{C3380CC4-5D6E-409C-BE32-E72D297353CC}">
                <c16:uniqueId val="{00000000-6798-4115-8BC5-0AA47EC04131}"/>
              </c:ext>
            </c:extLst>
          </c:dPt>
          <c:dLbls>
            <c:dLbl>
              <c:idx val="6"/>
              <c:tx>
                <c:rich>
                  <a:bodyPr/>
                  <a:lstStyle/>
                  <a:p>
                    <a:r>
                      <a:rPr lang="en-US" dirty="0"/>
                      <a:t>3.5</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798-4115-8BC5-0AA47EC04131}"/>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Sheet1!$B$2:$B$8</c:f>
              <c:strCache>
                <c:ptCount val="7"/>
                <c:pt idx="0">
                  <c:v>ILSVRC 2010 NEC America</c:v>
                </c:pt>
                <c:pt idx="1">
                  <c:v>ILSVRC 2011 Xerox</c:v>
                </c:pt>
                <c:pt idx="2">
                  <c:v>ILSVRC 2012 AlexNet</c:v>
                </c:pt>
                <c:pt idx="3">
                  <c:v>ILSVRC 2013 Clarifi</c:v>
                </c:pt>
                <c:pt idx="4">
                  <c:v>ILSVRC 2014 VGG</c:v>
                </c:pt>
                <c:pt idx="5">
                  <c:v>ILSVRC 2014 GoogleNet</c:v>
                </c:pt>
                <c:pt idx="6">
                  <c:v>ILSVRC 2015 ResNet</c:v>
                </c:pt>
              </c:strCache>
            </c:strRef>
          </c:cat>
          <c:val>
            <c:numRef>
              <c:f>Sheet1!$C$2:$C$8</c:f>
              <c:numCache>
                <c:formatCode>0.0</c:formatCode>
                <c:ptCount val="7"/>
                <c:pt idx="0">
                  <c:v>28.2</c:v>
                </c:pt>
                <c:pt idx="1">
                  <c:v>25.8</c:v>
                </c:pt>
                <c:pt idx="2">
                  <c:v>16.399999999999999</c:v>
                </c:pt>
                <c:pt idx="3">
                  <c:v>11.7</c:v>
                </c:pt>
                <c:pt idx="4">
                  <c:v>7.3</c:v>
                </c:pt>
                <c:pt idx="5">
                  <c:v>6.66</c:v>
                </c:pt>
                <c:pt idx="6">
                  <c:v>3.5</c:v>
                </c:pt>
              </c:numCache>
            </c:numRef>
          </c:val>
          <c:extLst>
            <c:ext xmlns:c16="http://schemas.microsoft.com/office/drawing/2014/chart" uri="{C3380CC4-5D6E-409C-BE32-E72D297353CC}">
              <c16:uniqueId val="{00000006-2915-4833-9BD3-82EC3DE495C3}"/>
            </c:ext>
          </c:extLst>
        </c:ser>
        <c:dLbls>
          <c:showLegendKey val="0"/>
          <c:showVal val="0"/>
          <c:showCatName val="0"/>
          <c:showSerName val="0"/>
          <c:showPercent val="0"/>
          <c:showBubbleSize val="0"/>
        </c:dLbls>
        <c:gapWidth val="219"/>
        <c:overlap val="-27"/>
        <c:axId val="-1291463760"/>
        <c:axId val="-1287332544"/>
      </c:barChart>
      <c:catAx>
        <c:axId val="-1291463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287332544"/>
        <c:crosses val="autoZero"/>
        <c:auto val="1"/>
        <c:lblAlgn val="ctr"/>
        <c:lblOffset val="100"/>
        <c:noMultiLvlLbl val="0"/>
      </c:catAx>
      <c:valAx>
        <c:axId val="-1287332544"/>
        <c:scaling>
          <c:orientation val="minMax"/>
          <c:max val="30"/>
          <c:min val="0"/>
        </c:scaling>
        <c:delete val="1"/>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1291463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A21146-873B-1148-BE85-4AEFAC746493}" type="doc">
      <dgm:prSet loTypeId="urn:microsoft.com/office/officeart/2005/8/layout/hierarchy4" loCatId="" qsTypeId="urn:microsoft.com/office/officeart/2005/8/quickstyle/simple1" qsCatId="simple" csTypeId="urn:microsoft.com/office/officeart/2005/8/colors/colorful1" csCatId="colorful" phldr="1"/>
      <dgm:spPr/>
      <dgm:t>
        <a:bodyPr/>
        <a:lstStyle/>
        <a:p>
          <a:endParaRPr lang="en-US"/>
        </a:p>
      </dgm:t>
    </dgm:pt>
    <dgm:pt modelId="{6E173282-FDA4-224A-BEB4-621563D95D6D}">
      <dgm:prSet/>
      <dgm:spPr/>
      <dgm:t>
        <a:bodyPr/>
        <a:lstStyle/>
        <a:p>
          <a:pPr rtl="0"/>
          <a:r>
            <a:rPr lang="en-US" dirty="0"/>
            <a:t>Methods and Systems that …</a:t>
          </a:r>
        </a:p>
      </dgm:t>
    </dgm:pt>
    <dgm:pt modelId="{42353FD4-7FC7-D149-848B-ECE529E671ED}" type="parTrans" cxnId="{A2A7F2EC-0F9C-6643-AF74-8E3E0BC372EE}">
      <dgm:prSet/>
      <dgm:spPr/>
      <dgm:t>
        <a:bodyPr/>
        <a:lstStyle/>
        <a:p>
          <a:endParaRPr lang="en-US"/>
        </a:p>
      </dgm:t>
    </dgm:pt>
    <dgm:pt modelId="{06469FE6-2266-794F-87A8-31AB9DE370A6}" type="sibTrans" cxnId="{A2A7F2EC-0F9C-6643-AF74-8E3E0BC372EE}">
      <dgm:prSet/>
      <dgm:spPr/>
      <dgm:t>
        <a:bodyPr/>
        <a:lstStyle/>
        <a:p>
          <a:endParaRPr lang="en-US"/>
        </a:p>
      </dgm:t>
    </dgm:pt>
    <dgm:pt modelId="{EB27DF45-B48F-2046-A4D9-E831B5D41164}">
      <dgm:prSet/>
      <dgm:spPr/>
      <dgm:t>
        <a:bodyPr/>
        <a:lstStyle/>
        <a:p>
          <a:pPr rtl="0"/>
          <a:r>
            <a:rPr lang="en-US" dirty="0"/>
            <a:t>perform good </a:t>
          </a:r>
          <a:r>
            <a:rPr lang="en-US" dirty="0">
              <a:solidFill>
                <a:srgbClr val="0070C0"/>
              </a:solidFill>
            </a:rPr>
            <a:t>predictions without data modeling </a:t>
          </a:r>
          <a:r>
            <a:rPr lang="en-US" dirty="0"/>
            <a:t>&amp; feature engineering</a:t>
          </a:r>
        </a:p>
      </dgm:t>
    </dgm:pt>
    <dgm:pt modelId="{F9902210-06E7-E743-B5D9-7471A9BC3DC7}" type="parTrans" cxnId="{707784E1-8036-8145-9E86-B1789D1C392C}">
      <dgm:prSet/>
      <dgm:spPr/>
      <dgm:t>
        <a:bodyPr/>
        <a:lstStyle/>
        <a:p>
          <a:endParaRPr lang="en-US"/>
        </a:p>
      </dgm:t>
    </dgm:pt>
    <dgm:pt modelId="{37182BE7-4D7A-CF4E-A2AB-97CBE83BF193}" type="sibTrans" cxnId="{707784E1-8036-8145-9E86-B1789D1C392C}">
      <dgm:prSet/>
      <dgm:spPr/>
      <dgm:t>
        <a:bodyPr/>
        <a:lstStyle/>
        <a:p>
          <a:endParaRPr lang="en-US"/>
        </a:p>
      </dgm:t>
    </dgm:pt>
    <dgm:pt modelId="{0468A904-BC84-2347-BAC2-7D4054A1E930}">
      <dgm:prSet/>
      <dgm:spPr/>
      <dgm:t>
        <a:bodyPr/>
        <a:lstStyle/>
        <a:p>
          <a:pPr rtl="0"/>
          <a:r>
            <a:rPr lang="en-US" dirty="0">
              <a:solidFill>
                <a:srgbClr val="0070C0"/>
              </a:solidFill>
            </a:rPr>
            <a:t>Silver-bullet for all data-driven tasks </a:t>
          </a:r>
          <a:r>
            <a:rPr lang="en-US" dirty="0"/>
            <a:t>– it’s a powerful data tool!</a:t>
          </a:r>
        </a:p>
      </dgm:t>
    </dgm:pt>
    <dgm:pt modelId="{74D1B496-7C85-BB41-8F17-E6AC4B5A455D}" type="parTrans" cxnId="{9A5C40D5-3C7C-3F41-BC26-9AC335D9D753}">
      <dgm:prSet/>
      <dgm:spPr/>
      <dgm:t>
        <a:bodyPr/>
        <a:lstStyle/>
        <a:p>
          <a:endParaRPr lang="en-US"/>
        </a:p>
      </dgm:t>
    </dgm:pt>
    <dgm:pt modelId="{5BDC2494-F7A5-F641-A045-1A990F2AA2CD}" type="sibTrans" cxnId="{9A5C40D5-3C7C-3F41-BC26-9AC335D9D753}">
      <dgm:prSet/>
      <dgm:spPr/>
      <dgm:t>
        <a:bodyPr/>
        <a:lstStyle/>
        <a:p>
          <a:endParaRPr lang="en-US"/>
        </a:p>
      </dgm:t>
    </dgm:pt>
    <dgm:pt modelId="{8C0A4FCB-372F-0348-8E60-42C7C197F3CD}">
      <dgm:prSet/>
      <dgm:spPr/>
      <dgm:t>
        <a:bodyPr/>
        <a:lstStyle/>
        <a:p>
          <a:pPr rtl="0"/>
          <a:r>
            <a:rPr lang="en-US" dirty="0"/>
            <a:t>are a </a:t>
          </a:r>
          <a:r>
            <a:rPr lang="en-US" dirty="0">
              <a:solidFill>
                <a:srgbClr val="0070C0"/>
              </a:solidFill>
            </a:rPr>
            <a:t>replacement for business rules </a:t>
          </a:r>
          <a:r>
            <a:rPr lang="en-US" dirty="0"/>
            <a:t>– they augment them!</a:t>
          </a:r>
        </a:p>
      </dgm:t>
    </dgm:pt>
    <dgm:pt modelId="{7EE7981C-3600-1E45-B4F8-5F747C1F994B}" type="parTrans" cxnId="{D7FA8AD6-34AF-CE4A-A34C-4A9D68504D96}">
      <dgm:prSet/>
      <dgm:spPr/>
      <dgm:t>
        <a:bodyPr/>
        <a:lstStyle/>
        <a:p>
          <a:endParaRPr lang="en-US"/>
        </a:p>
      </dgm:t>
    </dgm:pt>
    <dgm:pt modelId="{1BC0649F-CAE6-6448-8EE1-6576446D5C94}" type="sibTrans" cxnId="{D7FA8AD6-34AF-CE4A-A34C-4A9D68504D96}">
      <dgm:prSet/>
      <dgm:spPr/>
      <dgm:t>
        <a:bodyPr/>
        <a:lstStyle/>
        <a:p>
          <a:endParaRPr lang="en-US"/>
        </a:p>
      </dgm:t>
    </dgm:pt>
    <dgm:pt modelId="{8716ADBB-7BED-D84A-8F14-C68C1C0DEA6A}">
      <dgm:prSet/>
      <dgm:spPr/>
      <dgm:t>
        <a:bodyPr/>
        <a:lstStyle/>
        <a:p>
          <a:pPr rtl="0"/>
          <a:r>
            <a:rPr lang="en-US" dirty="0"/>
            <a:t>can yield </a:t>
          </a:r>
          <a:r>
            <a:rPr lang="en-US" dirty="0">
              <a:solidFill>
                <a:srgbClr val="0070C0"/>
              </a:solidFill>
            </a:rPr>
            <a:t>Garbage-In-Knowledge-Out</a:t>
          </a:r>
        </a:p>
      </dgm:t>
    </dgm:pt>
    <dgm:pt modelId="{29696A7A-9101-D74D-866B-305615D80D46}" type="parTrans" cxnId="{B29C80F7-2761-A748-B2A3-7AD2B278AE68}">
      <dgm:prSet/>
      <dgm:spPr/>
      <dgm:t>
        <a:bodyPr/>
        <a:lstStyle/>
        <a:p>
          <a:endParaRPr lang="en-US"/>
        </a:p>
      </dgm:t>
    </dgm:pt>
    <dgm:pt modelId="{5B4B334F-34CB-4F48-A81E-91957A0A335E}" type="sibTrans" cxnId="{B29C80F7-2761-A748-B2A3-7AD2B278AE68}">
      <dgm:prSet/>
      <dgm:spPr/>
      <dgm:t>
        <a:bodyPr/>
        <a:lstStyle/>
        <a:p>
          <a:endParaRPr lang="en-US"/>
        </a:p>
      </dgm:t>
    </dgm:pt>
    <dgm:pt modelId="{368641FE-ECA3-4249-AE1D-A61FE01E2E94}" type="pres">
      <dgm:prSet presAssocID="{E2A21146-873B-1148-BE85-4AEFAC746493}" presName="Name0" presStyleCnt="0">
        <dgm:presLayoutVars>
          <dgm:chPref val="1"/>
          <dgm:dir/>
          <dgm:animOne val="branch"/>
          <dgm:animLvl val="lvl"/>
          <dgm:resizeHandles/>
        </dgm:presLayoutVars>
      </dgm:prSet>
      <dgm:spPr/>
    </dgm:pt>
    <dgm:pt modelId="{A810BC52-886B-2C49-A1A4-A08C9FCE326F}" type="pres">
      <dgm:prSet presAssocID="{6E173282-FDA4-224A-BEB4-621563D95D6D}" presName="vertOne" presStyleCnt="0"/>
      <dgm:spPr/>
    </dgm:pt>
    <dgm:pt modelId="{4A5131A2-A32A-9344-AF5A-24F2877B8DC0}" type="pres">
      <dgm:prSet presAssocID="{6E173282-FDA4-224A-BEB4-621563D95D6D}" presName="txOne" presStyleLbl="node0" presStyleIdx="0" presStyleCnt="1">
        <dgm:presLayoutVars>
          <dgm:chPref val="3"/>
        </dgm:presLayoutVars>
      </dgm:prSet>
      <dgm:spPr/>
    </dgm:pt>
    <dgm:pt modelId="{2EC7561B-9D39-1D4D-87C4-8C708FECB271}" type="pres">
      <dgm:prSet presAssocID="{6E173282-FDA4-224A-BEB4-621563D95D6D}" presName="parTransOne" presStyleCnt="0"/>
      <dgm:spPr/>
    </dgm:pt>
    <dgm:pt modelId="{4DDF96C3-43B9-C840-9DB2-D44C2A7159A0}" type="pres">
      <dgm:prSet presAssocID="{6E173282-FDA4-224A-BEB4-621563D95D6D}" presName="horzOne" presStyleCnt="0"/>
      <dgm:spPr/>
    </dgm:pt>
    <dgm:pt modelId="{CED88823-2FE0-5B4F-BA4B-B5BF8DE0BA99}" type="pres">
      <dgm:prSet presAssocID="{8716ADBB-7BED-D84A-8F14-C68C1C0DEA6A}" presName="vertTwo" presStyleCnt="0"/>
      <dgm:spPr/>
    </dgm:pt>
    <dgm:pt modelId="{77EC07F2-3085-674D-808B-B1FE6156293C}" type="pres">
      <dgm:prSet presAssocID="{8716ADBB-7BED-D84A-8F14-C68C1C0DEA6A}" presName="txTwo" presStyleLbl="node2" presStyleIdx="0" presStyleCnt="4">
        <dgm:presLayoutVars>
          <dgm:chPref val="3"/>
        </dgm:presLayoutVars>
      </dgm:prSet>
      <dgm:spPr/>
    </dgm:pt>
    <dgm:pt modelId="{DD3E3F1D-476C-C04B-BFE9-895E239B8F44}" type="pres">
      <dgm:prSet presAssocID="{8716ADBB-7BED-D84A-8F14-C68C1C0DEA6A}" presName="horzTwo" presStyleCnt="0"/>
      <dgm:spPr/>
    </dgm:pt>
    <dgm:pt modelId="{5765E544-43E6-274E-B4AF-C331DE348C91}" type="pres">
      <dgm:prSet presAssocID="{5B4B334F-34CB-4F48-A81E-91957A0A335E}" presName="sibSpaceTwo" presStyleCnt="0"/>
      <dgm:spPr/>
    </dgm:pt>
    <dgm:pt modelId="{40BDC364-FA49-C040-B536-90A864D0B885}" type="pres">
      <dgm:prSet presAssocID="{EB27DF45-B48F-2046-A4D9-E831B5D41164}" presName="vertTwo" presStyleCnt="0"/>
      <dgm:spPr/>
    </dgm:pt>
    <dgm:pt modelId="{9824CA47-FB0B-1945-A966-E5837D1BF3FD}" type="pres">
      <dgm:prSet presAssocID="{EB27DF45-B48F-2046-A4D9-E831B5D41164}" presName="txTwo" presStyleLbl="node2" presStyleIdx="1" presStyleCnt="4">
        <dgm:presLayoutVars>
          <dgm:chPref val="3"/>
        </dgm:presLayoutVars>
      </dgm:prSet>
      <dgm:spPr/>
    </dgm:pt>
    <dgm:pt modelId="{79CEEB6D-EC23-F342-A92D-7E944E9F9CEB}" type="pres">
      <dgm:prSet presAssocID="{EB27DF45-B48F-2046-A4D9-E831B5D41164}" presName="horzTwo" presStyleCnt="0"/>
      <dgm:spPr/>
    </dgm:pt>
    <dgm:pt modelId="{7B8B4365-2FE9-7448-96BA-DDA6458E24FB}" type="pres">
      <dgm:prSet presAssocID="{37182BE7-4D7A-CF4E-A2AB-97CBE83BF193}" presName="sibSpaceTwo" presStyleCnt="0"/>
      <dgm:spPr/>
    </dgm:pt>
    <dgm:pt modelId="{02864B70-DB95-4A4A-8DB3-D9FA4351B346}" type="pres">
      <dgm:prSet presAssocID="{0468A904-BC84-2347-BAC2-7D4054A1E930}" presName="vertTwo" presStyleCnt="0"/>
      <dgm:spPr/>
    </dgm:pt>
    <dgm:pt modelId="{0998BEB8-595E-EE4D-A212-6D80F40260ED}" type="pres">
      <dgm:prSet presAssocID="{0468A904-BC84-2347-BAC2-7D4054A1E930}" presName="txTwo" presStyleLbl="node2" presStyleIdx="2" presStyleCnt="4">
        <dgm:presLayoutVars>
          <dgm:chPref val="3"/>
        </dgm:presLayoutVars>
      </dgm:prSet>
      <dgm:spPr/>
    </dgm:pt>
    <dgm:pt modelId="{234FDE9A-D384-AB44-B1D7-70F4D508B03A}" type="pres">
      <dgm:prSet presAssocID="{0468A904-BC84-2347-BAC2-7D4054A1E930}" presName="horzTwo" presStyleCnt="0"/>
      <dgm:spPr/>
    </dgm:pt>
    <dgm:pt modelId="{02F1475B-B510-9145-927A-75781D81C10F}" type="pres">
      <dgm:prSet presAssocID="{5BDC2494-F7A5-F641-A045-1A990F2AA2CD}" presName="sibSpaceTwo" presStyleCnt="0"/>
      <dgm:spPr/>
    </dgm:pt>
    <dgm:pt modelId="{C11B3AE5-33BA-6B46-8856-3D629FE59055}" type="pres">
      <dgm:prSet presAssocID="{8C0A4FCB-372F-0348-8E60-42C7C197F3CD}" presName="vertTwo" presStyleCnt="0"/>
      <dgm:spPr/>
    </dgm:pt>
    <dgm:pt modelId="{872AB337-C96A-D446-9824-385BA13F03A7}" type="pres">
      <dgm:prSet presAssocID="{8C0A4FCB-372F-0348-8E60-42C7C197F3CD}" presName="txTwo" presStyleLbl="node2" presStyleIdx="3" presStyleCnt="4">
        <dgm:presLayoutVars>
          <dgm:chPref val="3"/>
        </dgm:presLayoutVars>
      </dgm:prSet>
      <dgm:spPr/>
    </dgm:pt>
    <dgm:pt modelId="{80916179-FA3E-564E-A6B2-964C6F40F081}" type="pres">
      <dgm:prSet presAssocID="{8C0A4FCB-372F-0348-8E60-42C7C197F3CD}" presName="horzTwo" presStyleCnt="0"/>
      <dgm:spPr/>
    </dgm:pt>
  </dgm:ptLst>
  <dgm:cxnLst>
    <dgm:cxn modelId="{98DEF686-717F-4AC9-A6BB-94522031A4BC}" type="presOf" srcId="{EB27DF45-B48F-2046-A4D9-E831B5D41164}" destId="{9824CA47-FB0B-1945-A966-E5837D1BF3FD}" srcOrd="0" destOrd="0" presId="urn:microsoft.com/office/officeart/2005/8/layout/hierarchy4"/>
    <dgm:cxn modelId="{B29C80F7-2761-A748-B2A3-7AD2B278AE68}" srcId="{6E173282-FDA4-224A-BEB4-621563D95D6D}" destId="{8716ADBB-7BED-D84A-8F14-C68C1C0DEA6A}" srcOrd="0" destOrd="0" parTransId="{29696A7A-9101-D74D-866B-305615D80D46}" sibTransId="{5B4B334F-34CB-4F48-A81E-91957A0A335E}"/>
    <dgm:cxn modelId="{0F37D21E-4CAC-409E-904E-F36C22165753}" type="presOf" srcId="{E2A21146-873B-1148-BE85-4AEFAC746493}" destId="{368641FE-ECA3-4249-AE1D-A61FE01E2E94}" srcOrd="0" destOrd="0" presId="urn:microsoft.com/office/officeart/2005/8/layout/hierarchy4"/>
    <dgm:cxn modelId="{707784E1-8036-8145-9E86-B1789D1C392C}" srcId="{6E173282-FDA4-224A-BEB4-621563D95D6D}" destId="{EB27DF45-B48F-2046-A4D9-E831B5D41164}" srcOrd="1" destOrd="0" parTransId="{F9902210-06E7-E743-B5D9-7471A9BC3DC7}" sibTransId="{37182BE7-4D7A-CF4E-A2AB-97CBE83BF193}"/>
    <dgm:cxn modelId="{BF3407E8-BB51-40BD-8F12-1AD996C25E61}" type="presOf" srcId="{8C0A4FCB-372F-0348-8E60-42C7C197F3CD}" destId="{872AB337-C96A-D446-9824-385BA13F03A7}" srcOrd="0" destOrd="0" presId="urn:microsoft.com/office/officeart/2005/8/layout/hierarchy4"/>
    <dgm:cxn modelId="{12020D90-CABA-49B1-8848-83B3A4DB9127}" type="presOf" srcId="{8716ADBB-7BED-D84A-8F14-C68C1C0DEA6A}" destId="{77EC07F2-3085-674D-808B-B1FE6156293C}" srcOrd="0" destOrd="0" presId="urn:microsoft.com/office/officeart/2005/8/layout/hierarchy4"/>
    <dgm:cxn modelId="{A4EBDC41-EB0C-46E0-8874-ED32B32C3E2E}" type="presOf" srcId="{0468A904-BC84-2347-BAC2-7D4054A1E930}" destId="{0998BEB8-595E-EE4D-A212-6D80F40260ED}" srcOrd="0" destOrd="0" presId="urn:microsoft.com/office/officeart/2005/8/layout/hierarchy4"/>
    <dgm:cxn modelId="{A2A7F2EC-0F9C-6643-AF74-8E3E0BC372EE}" srcId="{E2A21146-873B-1148-BE85-4AEFAC746493}" destId="{6E173282-FDA4-224A-BEB4-621563D95D6D}" srcOrd="0" destOrd="0" parTransId="{42353FD4-7FC7-D149-848B-ECE529E671ED}" sibTransId="{06469FE6-2266-794F-87A8-31AB9DE370A6}"/>
    <dgm:cxn modelId="{CAEF50A1-D576-48BB-8539-75D1FDBFE24D}" type="presOf" srcId="{6E173282-FDA4-224A-BEB4-621563D95D6D}" destId="{4A5131A2-A32A-9344-AF5A-24F2877B8DC0}" srcOrd="0" destOrd="0" presId="urn:microsoft.com/office/officeart/2005/8/layout/hierarchy4"/>
    <dgm:cxn modelId="{D7FA8AD6-34AF-CE4A-A34C-4A9D68504D96}" srcId="{6E173282-FDA4-224A-BEB4-621563D95D6D}" destId="{8C0A4FCB-372F-0348-8E60-42C7C197F3CD}" srcOrd="3" destOrd="0" parTransId="{7EE7981C-3600-1E45-B4F8-5F747C1F994B}" sibTransId="{1BC0649F-CAE6-6448-8EE1-6576446D5C94}"/>
    <dgm:cxn modelId="{9A5C40D5-3C7C-3F41-BC26-9AC335D9D753}" srcId="{6E173282-FDA4-224A-BEB4-621563D95D6D}" destId="{0468A904-BC84-2347-BAC2-7D4054A1E930}" srcOrd="2" destOrd="0" parTransId="{74D1B496-7C85-BB41-8F17-E6AC4B5A455D}" sibTransId="{5BDC2494-F7A5-F641-A045-1A990F2AA2CD}"/>
    <dgm:cxn modelId="{EDE62659-E863-4824-8761-E93E1B17C7D4}" type="presParOf" srcId="{368641FE-ECA3-4249-AE1D-A61FE01E2E94}" destId="{A810BC52-886B-2C49-A1A4-A08C9FCE326F}" srcOrd="0" destOrd="0" presId="urn:microsoft.com/office/officeart/2005/8/layout/hierarchy4"/>
    <dgm:cxn modelId="{D82DA08D-092B-4726-BAA2-E508065C9412}" type="presParOf" srcId="{A810BC52-886B-2C49-A1A4-A08C9FCE326F}" destId="{4A5131A2-A32A-9344-AF5A-24F2877B8DC0}" srcOrd="0" destOrd="0" presId="urn:microsoft.com/office/officeart/2005/8/layout/hierarchy4"/>
    <dgm:cxn modelId="{A7E2C58F-9B8E-4D49-A31B-7E7611F791FA}" type="presParOf" srcId="{A810BC52-886B-2C49-A1A4-A08C9FCE326F}" destId="{2EC7561B-9D39-1D4D-87C4-8C708FECB271}" srcOrd="1" destOrd="0" presId="urn:microsoft.com/office/officeart/2005/8/layout/hierarchy4"/>
    <dgm:cxn modelId="{D8F2DF6B-E04E-4886-A6A6-5BD8743CBF79}" type="presParOf" srcId="{A810BC52-886B-2C49-A1A4-A08C9FCE326F}" destId="{4DDF96C3-43B9-C840-9DB2-D44C2A7159A0}" srcOrd="2" destOrd="0" presId="urn:microsoft.com/office/officeart/2005/8/layout/hierarchy4"/>
    <dgm:cxn modelId="{D573A37B-C683-436D-8345-BF1950ED4EE0}" type="presParOf" srcId="{4DDF96C3-43B9-C840-9DB2-D44C2A7159A0}" destId="{CED88823-2FE0-5B4F-BA4B-B5BF8DE0BA99}" srcOrd="0" destOrd="0" presId="urn:microsoft.com/office/officeart/2005/8/layout/hierarchy4"/>
    <dgm:cxn modelId="{81FB12EE-6068-46B3-914D-70E19CD670CE}" type="presParOf" srcId="{CED88823-2FE0-5B4F-BA4B-B5BF8DE0BA99}" destId="{77EC07F2-3085-674D-808B-B1FE6156293C}" srcOrd="0" destOrd="0" presId="urn:microsoft.com/office/officeart/2005/8/layout/hierarchy4"/>
    <dgm:cxn modelId="{E5E718F5-FF04-4EBA-BE36-082C922A6C05}" type="presParOf" srcId="{CED88823-2FE0-5B4F-BA4B-B5BF8DE0BA99}" destId="{DD3E3F1D-476C-C04B-BFE9-895E239B8F44}" srcOrd="1" destOrd="0" presId="urn:microsoft.com/office/officeart/2005/8/layout/hierarchy4"/>
    <dgm:cxn modelId="{924D3B1C-BFE7-43F3-B86C-19D0D55C3761}" type="presParOf" srcId="{4DDF96C3-43B9-C840-9DB2-D44C2A7159A0}" destId="{5765E544-43E6-274E-B4AF-C331DE348C91}" srcOrd="1" destOrd="0" presId="urn:microsoft.com/office/officeart/2005/8/layout/hierarchy4"/>
    <dgm:cxn modelId="{2ACBA4A8-3702-4B76-BDAA-E7250D0BDA96}" type="presParOf" srcId="{4DDF96C3-43B9-C840-9DB2-D44C2A7159A0}" destId="{40BDC364-FA49-C040-B536-90A864D0B885}" srcOrd="2" destOrd="0" presId="urn:microsoft.com/office/officeart/2005/8/layout/hierarchy4"/>
    <dgm:cxn modelId="{86136710-F810-424C-83CB-D1BC1D35CDDC}" type="presParOf" srcId="{40BDC364-FA49-C040-B536-90A864D0B885}" destId="{9824CA47-FB0B-1945-A966-E5837D1BF3FD}" srcOrd="0" destOrd="0" presId="urn:microsoft.com/office/officeart/2005/8/layout/hierarchy4"/>
    <dgm:cxn modelId="{2F89D821-993A-43D4-97D5-EEAB4CF8CAAF}" type="presParOf" srcId="{40BDC364-FA49-C040-B536-90A864D0B885}" destId="{79CEEB6D-EC23-F342-A92D-7E944E9F9CEB}" srcOrd="1" destOrd="0" presId="urn:microsoft.com/office/officeart/2005/8/layout/hierarchy4"/>
    <dgm:cxn modelId="{14F191A4-8A07-49DB-8573-5C78D583CCDF}" type="presParOf" srcId="{4DDF96C3-43B9-C840-9DB2-D44C2A7159A0}" destId="{7B8B4365-2FE9-7448-96BA-DDA6458E24FB}" srcOrd="3" destOrd="0" presId="urn:microsoft.com/office/officeart/2005/8/layout/hierarchy4"/>
    <dgm:cxn modelId="{11FE68EC-0178-48A0-8CAC-A03962BADC26}" type="presParOf" srcId="{4DDF96C3-43B9-C840-9DB2-D44C2A7159A0}" destId="{02864B70-DB95-4A4A-8DB3-D9FA4351B346}" srcOrd="4" destOrd="0" presId="urn:microsoft.com/office/officeart/2005/8/layout/hierarchy4"/>
    <dgm:cxn modelId="{61F33E7F-E55D-4C5F-80A9-4DB7AB3E7D94}" type="presParOf" srcId="{02864B70-DB95-4A4A-8DB3-D9FA4351B346}" destId="{0998BEB8-595E-EE4D-A212-6D80F40260ED}" srcOrd="0" destOrd="0" presId="urn:microsoft.com/office/officeart/2005/8/layout/hierarchy4"/>
    <dgm:cxn modelId="{0831045E-234F-48D0-893B-3BFB02FB77EC}" type="presParOf" srcId="{02864B70-DB95-4A4A-8DB3-D9FA4351B346}" destId="{234FDE9A-D384-AB44-B1D7-70F4D508B03A}" srcOrd="1" destOrd="0" presId="urn:microsoft.com/office/officeart/2005/8/layout/hierarchy4"/>
    <dgm:cxn modelId="{3029C9C9-6B3E-42B9-A5D7-37F6B45095F0}" type="presParOf" srcId="{4DDF96C3-43B9-C840-9DB2-D44C2A7159A0}" destId="{02F1475B-B510-9145-927A-75781D81C10F}" srcOrd="5" destOrd="0" presId="urn:microsoft.com/office/officeart/2005/8/layout/hierarchy4"/>
    <dgm:cxn modelId="{BCAA8779-7E41-4FCF-9FD8-AE42BD7ABF52}" type="presParOf" srcId="{4DDF96C3-43B9-C840-9DB2-D44C2A7159A0}" destId="{C11B3AE5-33BA-6B46-8856-3D629FE59055}" srcOrd="6" destOrd="0" presId="urn:microsoft.com/office/officeart/2005/8/layout/hierarchy4"/>
    <dgm:cxn modelId="{D93E9BA8-D2CC-4144-BD82-BD459121723E}" type="presParOf" srcId="{C11B3AE5-33BA-6B46-8856-3D629FE59055}" destId="{872AB337-C96A-D446-9824-385BA13F03A7}" srcOrd="0" destOrd="0" presId="urn:microsoft.com/office/officeart/2005/8/layout/hierarchy4"/>
    <dgm:cxn modelId="{25BAE7F0-B51F-44E6-81AF-937A2FA18877}" type="presParOf" srcId="{C11B3AE5-33BA-6B46-8856-3D629FE59055}" destId="{80916179-FA3E-564E-A6B2-964C6F40F081}"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5131A2-A32A-9344-AF5A-24F2877B8DC0}">
      <dsp:nvSpPr>
        <dsp:cNvPr id="0" name=""/>
        <dsp:cNvSpPr/>
      </dsp:nvSpPr>
      <dsp:spPr>
        <a:xfrm>
          <a:off x="1595" y="95"/>
          <a:ext cx="9870927" cy="21322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217170" rIns="217170" bIns="217170" numCol="1" spcCol="1270" anchor="ctr" anchorCtr="0">
          <a:noAutofit/>
        </a:bodyPr>
        <a:lstStyle/>
        <a:p>
          <a:pPr marL="0" lvl="0" indent="0" algn="ctr" defTabSz="2533650" rtl="0">
            <a:lnSpc>
              <a:spcPct val="90000"/>
            </a:lnSpc>
            <a:spcBef>
              <a:spcPct val="0"/>
            </a:spcBef>
            <a:spcAft>
              <a:spcPct val="35000"/>
            </a:spcAft>
            <a:buNone/>
          </a:pPr>
          <a:r>
            <a:rPr lang="en-US" sz="5700" kern="1200" dirty="0"/>
            <a:t>Methods and Systems that …</a:t>
          </a:r>
        </a:p>
      </dsp:txBody>
      <dsp:txXfrm>
        <a:off x="64048" y="62548"/>
        <a:ext cx="9746021" cy="2007386"/>
      </dsp:txXfrm>
    </dsp:sp>
    <dsp:sp modelId="{77EC07F2-3085-674D-808B-B1FE6156293C}">
      <dsp:nvSpPr>
        <dsp:cNvPr id="0" name=""/>
        <dsp:cNvSpPr/>
      </dsp:nvSpPr>
      <dsp:spPr>
        <a:xfrm>
          <a:off x="1595" y="2392933"/>
          <a:ext cx="2321478" cy="213229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can yield </a:t>
          </a:r>
          <a:r>
            <a:rPr lang="en-US" sz="2000" kern="1200" dirty="0">
              <a:solidFill>
                <a:srgbClr val="0070C0"/>
              </a:solidFill>
            </a:rPr>
            <a:t>Garbage-In-Knowledge-Out</a:t>
          </a:r>
        </a:p>
      </dsp:txBody>
      <dsp:txXfrm>
        <a:off x="64048" y="2455386"/>
        <a:ext cx="2196572" cy="2007386"/>
      </dsp:txXfrm>
    </dsp:sp>
    <dsp:sp modelId="{9824CA47-FB0B-1945-A966-E5837D1BF3FD}">
      <dsp:nvSpPr>
        <dsp:cNvPr id="0" name=""/>
        <dsp:cNvSpPr/>
      </dsp:nvSpPr>
      <dsp:spPr>
        <a:xfrm>
          <a:off x="2518078" y="2392933"/>
          <a:ext cx="2321478" cy="213229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perform good </a:t>
          </a:r>
          <a:r>
            <a:rPr lang="en-US" sz="2000" kern="1200" dirty="0">
              <a:solidFill>
                <a:srgbClr val="0070C0"/>
              </a:solidFill>
            </a:rPr>
            <a:t>predictions without data modeling </a:t>
          </a:r>
          <a:r>
            <a:rPr lang="en-US" sz="2000" kern="1200" dirty="0"/>
            <a:t>&amp; feature engineering</a:t>
          </a:r>
        </a:p>
      </dsp:txBody>
      <dsp:txXfrm>
        <a:off x="2580531" y="2455386"/>
        <a:ext cx="2196572" cy="2007386"/>
      </dsp:txXfrm>
    </dsp:sp>
    <dsp:sp modelId="{0998BEB8-595E-EE4D-A212-6D80F40260ED}">
      <dsp:nvSpPr>
        <dsp:cNvPr id="0" name=""/>
        <dsp:cNvSpPr/>
      </dsp:nvSpPr>
      <dsp:spPr>
        <a:xfrm>
          <a:off x="5034561" y="2392933"/>
          <a:ext cx="2321478" cy="213229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solidFill>
                <a:srgbClr val="0070C0"/>
              </a:solidFill>
            </a:rPr>
            <a:t>Silver-bullet for all data-driven tasks </a:t>
          </a:r>
          <a:r>
            <a:rPr lang="en-US" sz="2000" kern="1200" dirty="0"/>
            <a:t>– it’s a powerful data tool!</a:t>
          </a:r>
        </a:p>
      </dsp:txBody>
      <dsp:txXfrm>
        <a:off x="5097014" y="2455386"/>
        <a:ext cx="2196572" cy="2007386"/>
      </dsp:txXfrm>
    </dsp:sp>
    <dsp:sp modelId="{872AB337-C96A-D446-9824-385BA13F03A7}">
      <dsp:nvSpPr>
        <dsp:cNvPr id="0" name=""/>
        <dsp:cNvSpPr/>
      </dsp:nvSpPr>
      <dsp:spPr>
        <a:xfrm>
          <a:off x="7551044" y="2392933"/>
          <a:ext cx="2321478" cy="213229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are a </a:t>
          </a:r>
          <a:r>
            <a:rPr lang="en-US" sz="2000" kern="1200" dirty="0">
              <a:solidFill>
                <a:srgbClr val="0070C0"/>
              </a:solidFill>
            </a:rPr>
            <a:t>replacement for business rules </a:t>
          </a:r>
          <a:r>
            <a:rPr lang="en-US" sz="2000" kern="1200" dirty="0"/>
            <a:t>– they augment them!</a:t>
          </a:r>
        </a:p>
      </dsp:txBody>
      <dsp:txXfrm>
        <a:off x="7613497" y="2455386"/>
        <a:ext cx="2196572" cy="200738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7061F7-0EE0-4AE8-87A5-155DAC9447DC}" type="datetimeFigureOut">
              <a:rPr lang="en-GB" smtClean="0"/>
              <a:t>01/12/2016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D86CC7-F3C7-4D0E-8738-594D056B3029}" type="slidenum">
              <a:rPr lang="en-GB" smtClean="0"/>
              <a:t>‹#›</a:t>
            </a:fld>
            <a:endParaRPr lang="en-GB"/>
          </a:p>
        </p:txBody>
      </p:sp>
    </p:spTree>
    <p:extLst>
      <p:ext uri="{BB962C8B-B14F-4D97-AF65-F5344CB8AC3E}">
        <p14:creationId xmlns:p14="http://schemas.microsoft.com/office/powerpoint/2010/main" val="2605818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aka.ms/techdaymltrack"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watch?v=rVF2duPVUTY"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rVF2duPVUTY"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03091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FAC48-29CA-4BCB-AAF2-926CEF9FED9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12/1/2016 11:23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06650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12/1/2016 11:23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7833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FAC48-29CA-4BCB-AAF2-926CEF9FED9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12/1/2016 11:23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7067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EC819A-73A5-4832-BB20-88796821780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301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234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83295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br>
              <a:rPr lang="en-US" dirty="0"/>
            </a:b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945025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So let’s take a look at </a:t>
            </a:r>
            <a:r>
              <a:rPr lang="en-US" baseline="0" dirty="0"/>
              <a:t>the technology itself. The elegance of the solution is in its simplicity – something that has been lacking in the machine learning space which is a key reason this space has not improved in generations. But we are here to change this. </a:t>
            </a:r>
          </a:p>
          <a:p>
            <a:endParaRPr lang="en-US" baseline="0" dirty="0"/>
          </a:p>
          <a:p>
            <a:r>
              <a:rPr lang="en-US" baseline="0" dirty="0"/>
              <a:t>The first issue many enterprises face is data ingestion. With the cloud, you can bring in data sources with the ease of a drop down or drop your on-premises data set into the built in storage space. Users can then model in our development environment – Machine Learning Studio – where we’re offering R, Python and SQLite as first class citizens in addition to our world-class Microsoft algorithms. </a:t>
            </a:r>
          </a:p>
          <a:p>
            <a:endParaRPr lang="en-US" baseline="0" dirty="0"/>
          </a:p>
          <a:p>
            <a:r>
              <a:rPr lang="en-US" baseline="0" dirty="0"/>
              <a:t>The second issue – and often the primary one – is putting finished work into production in a way others can use. We’ve heard from many data scientists that they model in R on a Linux stack but then have to hand over their work to developers who need to translate that into another language to actually make it work. This time consuming and unnecessary process has been eliminated with our system, as the model is with a click transformed into a web service end-point that can run over any data, anywhere and connect to any solution or client. </a:t>
            </a:r>
          </a:p>
          <a:p>
            <a:endParaRPr lang="en-US" baseline="0" dirty="0"/>
          </a:p>
          <a:p>
            <a:r>
              <a:rPr lang="en-US" baseline="0" dirty="0"/>
              <a:t>Next, not only can this model be put into production for your company, it can be made available for the world on our Machine Learning Marketplace. Microsoft hosts your solution and markets it for you, while you have the freedom to brand and monetize as you see fit. We also offer a number of Microsoft solutions here.</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3890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837843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2">
                    <a:lumMod val="50000"/>
                  </a:schemeClr>
                </a:solidFill>
                <a:hlinkClick r:id="rId3"/>
              </a:rPr>
              <a:t>http://aka.ms/techdaymltrack</a:t>
            </a:r>
            <a:r>
              <a:rPr lang="en-GB" sz="1200" dirty="0">
                <a:solidFill>
                  <a:schemeClr val="bg2">
                    <a:lumMod val="50000"/>
                  </a:schemeClr>
                </a:solidFill>
              </a:rPr>
              <a:t>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21</a:t>
            </a:fld>
            <a:endParaRPr lang="en-GB"/>
          </a:p>
        </p:txBody>
      </p:sp>
    </p:spTree>
    <p:extLst>
      <p:ext uri="{BB962C8B-B14F-4D97-AF65-F5344CB8AC3E}">
        <p14:creationId xmlns:p14="http://schemas.microsoft.com/office/powerpoint/2010/main" val="1008891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GB" sz="1200" dirty="0">
                <a:latin typeface="Segoe UI Light" panose="020B0502040204020203" pitchFamily="34" charset="0"/>
                <a:ea typeface="Times New Roman" panose="02020603050405020304" pitchFamily="18" charset="0"/>
                <a:cs typeface="Segoe UI Light" panose="020B0502040204020203" pitchFamily="34" charset="0"/>
                <a:hlinkClick r:id="rId3"/>
              </a:rPr>
              <a:t>https://www.youtube.com/watch?v=rVF2duPVUTY</a:t>
            </a:r>
            <a:endParaRPr lang="en-GB" sz="1200" dirty="0">
              <a:latin typeface="Segoe UI Light" panose="020B0502040204020203" pitchFamily="34" charset="0"/>
              <a:ea typeface="Times New Roman" panose="02020603050405020304" pitchFamily="18" charset="0"/>
              <a:cs typeface="Segoe UI Light" panose="020B0502040204020203" pitchFamily="34" charset="0"/>
            </a:endParaRPr>
          </a:p>
          <a:p>
            <a:r>
              <a:rPr lang="en-US" sz="1200" kern="1200" dirty="0">
                <a:solidFill>
                  <a:schemeClr val="tx1"/>
                </a:solidFill>
                <a:effectLst/>
                <a:latin typeface="+mn-lt"/>
                <a:ea typeface="+mn-ea"/>
                <a:cs typeface="+mn-cs"/>
              </a:rPr>
              <a:t>Note for DP hackathon Dec 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See AI Project. </a:t>
            </a:r>
            <a:r>
              <a:rPr lang="en-US" sz="1200" u="sng" kern="1200" dirty="0">
                <a:solidFill>
                  <a:schemeClr val="tx1"/>
                </a:solidFill>
                <a:effectLst/>
                <a:latin typeface="+mn-lt"/>
                <a:ea typeface="+mn-ea"/>
                <a:cs typeface="+mn-cs"/>
                <a:hlinkClick r:id="rId3"/>
              </a:rPr>
              <a:t>https://www.youtube.com/watch?v=rVF2duPVUTY</a:t>
            </a:r>
            <a:r>
              <a:rPr lang="en-US" sz="1200" kern="1200" dirty="0">
                <a:solidFill>
                  <a:schemeClr val="tx1"/>
                </a:solidFill>
                <a:effectLst/>
                <a:latin typeface="+mn-lt"/>
                <a:ea typeface="+mn-ea"/>
                <a:cs typeface="+mn-cs"/>
              </a:rPr>
              <a:t>  0-3:46  (A) 5mins</a:t>
            </a:r>
          </a:p>
          <a:p>
            <a:pPr lvl="0"/>
            <a:r>
              <a:rPr lang="en-US" sz="1200" kern="1200" dirty="0">
                <a:solidFill>
                  <a:schemeClr val="tx1"/>
                </a:solidFill>
                <a:effectLst/>
                <a:latin typeface="+mn-lt"/>
                <a:ea typeface="+mn-ea"/>
                <a:cs typeface="+mn-cs"/>
              </a:rPr>
              <a:t>Cortana Intelligence Suite (A) 10min</a:t>
            </a:r>
          </a:p>
          <a:p>
            <a:pPr lvl="0"/>
            <a:r>
              <a:rPr lang="en-US" sz="1200" kern="1200" dirty="0">
                <a:solidFill>
                  <a:schemeClr val="tx1"/>
                </a:solidFill>
                <a:effectLst/>
                <a:latin typeface="+mn-lt"/>
                <a:ea typeface="+mn-ea"/>
                <a:cs typeface="+mn-cs"/>
              </a:rPr>
              <a:t>Machine Learning Overview (V)10m</a:t>
            </a:r>
          </a:p>
          <a:p>
            <a:pPr lvl="0"/>
            <a:r>
              <a:rPr lang="en-US" sz="1200" kern="1200" dirty="0">
                <a:solidFill>
                  <a:schemeClr val="tx1"/>
                </a:solidFill>
                <a:effectLst/>
                <a:latin typeface="+mn-lt"/>
                <a:ea typeface="+mn-ea"/>
                <a:cs typeface="+mn-cs"/>
              </a:rPr>
              <a:t>Data Science VM intro(A) 30min</a:t>
            </a:r>
          </a:p>
          <a:p>
            <a:pPr lvl="0"/>
            <a:r>
              <a:rPr lang="en-US" sz="1200" kern="1200" dirty="0">
                <a:solidFill>
                  <a:schemeClr val="tx1"/>
                </a:solidFill>
                <a:effectLst/>
                <a:latin typeface="+mn-lt"/>
                <a:ea typeface="+mn-ea"/>
                <a:cs typeface="+mn-cs"/>
              </a:rPr>
              <a:t>Demo Data Science VM and ML (V) 30min</a:t>
            </a:r>
          </a:p>
          <a:p>
            <a:pPr lvl="0"/>
            <a:r>
              <a:rPr lang="en-US" sz="1200" kern="1200" dirty="0">
                <a:solidFill>
                  <a:schemeClr val="tx1"/>
                </a:solidFill>
                <a:effectLst/>
                <a:latin typeface="+mn-lt"/>
                <a:ea typeface="+mn-ea"/>
                <a:cs typeface="+mn-cs"/>
              </a:rPr>
              <a:t>Azure ML studio (V) 120min</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32789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22</a:t>
            </a:fld>
            <a:endParaRPr lang="en-GB"/>
          </a:p>
        </p:txBody>
      </p:sp>
    </p:spTree>
    <p:extLst>
      <p:ext uri="{BB962C8B-B14F-4D97-AF65-F5344CB8AC3E}">
        <p14:creationId xmlns:p14="http://schemas.microsoft.com/office/powerpoint/2010/main" val="1273859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GB" sz="1200" dirty="0">
                <a:latin typeface="Segoe UI Light" panose="020B0502040204020203" pitchFamily="34" charset="0"/>
                <a:ea typeface="Times New Roman" panose="02020603050405020304" pitchFamily="18" charset="0"/>
                <a:cs typeface="Segoe UI Light" panose="020B0502040204020203" pitchFamily="34" charset="0"/>
                <a:hlinkClick r:id="rId3"/>
              </a:rPr>
              <a:t>https://www.youtube.com/watch?v=rVF2duPVUTY</a:t>
            </a:r>
            <a:endParaRPr lang="en-GB" sz="1200" dirty="0">
              <a:latin typeface="Segoe UI Light" panose="020B0502040204020203" pitchFamily="34" charset="0"/>
              <a:ea typeface="Times New Roman" panose="02020603050405020304" pitchFamily="18" charset="0"/>
              <a:cs typeface="Segoe UI Light" panose="020B0502040204020203" pitchFamily="34" charset="0"/>
            </a:endParaRP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029967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12/1/2016 11:23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64789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12/1/2016 11:23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8851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30</a:t>
            </a:fld>
            <a:endParaRPr lang="en-GB"/>
          </a:p>
        </p:txBody>
      </p:sp>
    </p:spTree>
    <p:extLst>
      <p:ext uri="{BB962C8B-B14F-4D97-AF65-F5344CB8AC3E}">
        <p14:creationId xmlns:p14="http://schemas.microsoft.com/office/powerpoint/2010/main" val="814973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12/1/2016 11:23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323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33</a:t>
            </a:fld>
            <a:endParaRPr lang="en-GB"/>
          </a:p>
        </p:txBody>
      </p:sp>
    </p:spTree>
    <p:extLst>
      <p:ext uri="{BB962C8B-B14F-4D97-AF65-F5344CB8AC3E}">
        <p14:creationId xmlns:p14="http://schemas.microsoft.com/office/powerpoint/2010/main" val="1965134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792536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Microsoft has been working on machine</a:t>
            </a:r>
            <a:r>
              <a:rPr lang="en-US" baseline="0" dirty="0"/>
              <a:t> learning for over two decades. We formed Microsoft research back in 1991 to tackle the tough problems internally that we’re enabling you to tackle yourselves today.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When we think of learning from experience – past data + human input – a great example is Hotmail. Back in 1997, external email was a relatively new concept. There wasn’t a lot to go on in terms of what email the customer wants and what they do not. With the rise of email, also came spam – and lots of it. Some of those issues were easy – like Nigerian princes we learned pretty quickly don’t give away their fortunes to strangers. But what about “free offer” – maybe that free offer is something the customer always wanted. Maybe it’s something they’d never want. But that’s where the “human input” part comes in as data is being collected – that takes the form of the actual user of the email service saying “yes, this is junk” or “no, I want this” and then the data scientist learning in aggregate and making tweaks to the underlying model in response.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And we kept going with that learning – relying on past data and human input to solve problems like the best way home, which search results are most meaningful to the user and one of the toughest ones to tackle with Kinect. Kinect’s past data was all in the lab – we didn’t have a product in market that captured user input and translated that to active game play so we had to make up the variables. But that only takes us so far. The researchers told me that one thing they didn’t consider was people answering the phone while playing. This happens a lot – and Kinect at first was translating this as a wild motion in the game play – essentially crashing people’s cars or any number of unintended consequences. That was the human input we rely on, which allowed us to learn quickly and adjust the underlying model to ensure that answering the phone would not be considered part of the game moving forward.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Skype translator is another huge machine learning problem to solve if you think of all the ways a person who is speaking English can pronounce the same word – tom-A-to or tom-AH-to – that’s the same word in French so Skype has to adjust quickly to ensure all the millions of variables are considered.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But what about using all this learning to </a:t>
            </a:r>
            <a:r>
              <a:rPr lang="en-US" b="1" baseline="0" dirty="0"/>
              <a:t>predict what’s next</a:t>
            </a:r>
            <a:r>
              <a:rPr lang="en-US" baseline="0" dirty="0"/>
              <a:t>? Many of the same algorithms running behind the scenes of our products in market today are available within Azure ML, allowing you to take your own past data and learn from it what will happen in the future for your business. </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12/1/2016 11:23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4984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12/1/2016 11:23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58940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69256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0" kern="1200" baseline="0" dirty="0">
                <a:solidFill>
                  <a:schemeClr val="tx1"/>
                </a:solidFill>
                <a:effectLst/>
                <a:latin typeface="Segoe UI Light" pitchFamily="34" charset="0"/>
                <a:ea typeface="+mn-ea"/>
                <a:cs typeface="+mn-cs"/>
              </a:rPr>
              <a:t>Machine Learning is a term that is not widely understood, perhaps you think of it as artificial intelligence or robotics or any number of things. It’s helpful to start with how Microsoft thinks of machine learning. Machine learning means computers that become smarter with experience. What do we mean by </a:t>
            </a:r>
            <a:r>
              <a:rPr lang="en-US" sz="900" b="1" kern="1200" baseline="0" dirty="0">
                <a:solidFill>
                  <a:schemeClr val="tx1"/>
                </a:solidFill>
                <a:effectLst/>
                <a:latin typeface="Segoe UI Light" pitchFamily="34" charset="0"/>
                <a:ea typeface="+mn-ea"/>
                <a:cs typeface="+mn-cs"/>
              </a:rPr>
              <a:t>experience</a:t>
            </a:r>
            <a:r>
              <a:rPr lang="en-US" sz="900" b="0" kern="1200" baseline="0" dirty="0">
                <a:solidFill>
                  <a:schemeClr val="tx1"/>
                </a:solidFill>
                <a:effectLst/>
                <a:latin typeface="Segoe UI Light" pitchFamily="34" charset="0"/>
                <a:ea typeface="+mn-ea"/>
                <a:cs typeface="+mn-cs"/>
              </a:rPr>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kern="1200" baseline="0" dirty="0">
                <a:solidFill>
                  <a:schemeClr val="tx1"/>
                </a:solidFill>
                <a:effectLst/>
                <a:latin typeface="Segoe UI Light" pitchFamily="34" charset="0"/>
                <a:ea typeface="+mn-ea"/>
                <a:cs typeface="+mn-cs"/>
              </a:rPr>
              <a:t>Experience is past data + human input. And that </a:t>
            </a:r>
            <a:r>
              <a:rPr lang="en-US" sz="900" b="1" kern="1200" baseline="0" dirty="0">
                <a:solidFill>
                  <a:schemeClr val="tx1"/>
                </a:solidFill>
                <a:effectLst/>
                <a:latin typeface="Segoe UI Light" pitchFamily="34" charset="0"/>
                <a:ea typeface="+mn-ea"/>
                <a:cs typeface="+mn-cs"/>
              </a:rPr>
              <a:t>past data </a:t>
            </a:r>
            <a:r>
              <a:rPr lang="en-US" sz="900" b="0" kern="1200" baseline="0" dirty="0">
                <a:solidFill>
                  <a:schemeClr val="tx1"/>
                </a:solidFill>
                <a:effectLst/>
                <a:latin typeface="Segoe UI Light" pitchFamily="34" charset="0"/>
                <a:ea typeface="+mn-ea"/>
                <a:cs typeface="+mn-cs"/>
              </a:rPr>
              <a:t>is often huge – the quantity of data is doubling about every 18 months and that’s only increasing from here. Computers can consider far more variables than a human making the same decision.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kern="1200" baseline="0" dirty="0">
                <a:solidFill>
                  <a:schemeClr val="tx1"/>
                </a:solidFill>
                <a:effectLst/>
                <a:latin typeface="Segoe UI Light" pitchFamily="34" charset="0"/>
                <a:ea typeface="+mn-ea"/>
                <a:cs typeface="+mn-cs"/>
              </a:rPr>
              <a:t>And what do we mean by </a:t>
            </a:r>
            <a:r>
              <a:rPr lang="en-US" sz="900" b="1" kern="1200" baseline="0" dirty="0">
                <a:solidFill>
                  <a:schemeClr val="tx1"/>
                </a:solidFill>
                <a:effectLst/>
                <a:latin typeface="Segoe UI Light" pitchFamily="34" charset="0"/>
                <a:ea typeface="+mn-ea"/>
                <a:cs typeface="+mn-cs"/>
              </a:rPr>
              <a:t>human input</a:t>
            </a:r>
            <a:r>
              <a:rPr lang="en-US" sz="900" b="0" kern="1200" baseline="0" dirty="0">
                <a:solidFill>
                  <a:schemeClr val="tx1"/>
                </a:solidFill>
                <a:effectLst/>
                <a:latin typeface="Segoe UI Light" pitchFamily="34" charset="0"/>
                <a:ea typeface="+mn-ea"/>
                <a:cs typeface="+mn-cs"/>
              </a:rPr>
              <a:t>? Human input takes two forms – the input of the user who is either communicating that the output is what they are looking to see or not. In the case that it’s not, the machine can either self-adjust to deliver better results moving forward or the advanced analytic developer or data scientist can make those changes to the model. Let’s look at examples from our own work over many years. </a:t>
            </a: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i="1" baseline="0" dirty="0"/>
              <a:t>WASH video: </a:t>
            </a:r>
          </a:p>
          <a:p>
            <a:pPr marL="0" marR="0" indent="0" algn="l" defTabSz="932742" rtl="0" eaLnBrk="1" fontAlgn="auto" latinLnBrk="0" hangingPunct="1">
              <a:lnSpc>
                <a:spcPct val="90000"/>
              </a:lnSpc>
              <a:spcBef>
                <a:spcPts val="0"/>
              </a:spcBef>
              <a:spcAft>
                <a:spcPts val="340"/>
              </a:spcAft>
              <a:buClrTx/>
              <a:buSzTx/>
              <a:buFontTx/>
              <a:buNone/>
              <a:tabLst/>
              <a:defRPr/>
            </a:pPr>
            <a:r>
              <a:rPr lang="en-US" b="0" baseline="0" dirty="0"/>
              <a:t>https://www.youtube.com/watch?v=iIYU1Xfhr8g&amp;feature=youtu.be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0" baseline="0" dirty="0"/>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12/1/2016 11:23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0317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code</a:t>
            </a:r>
            <a:endParaRPr lang="nl-NL" dirty="0"/>
          </a:p>
        </p:txBody>
      </p:sp>
      <p:sp>
        <p:nvSpPr>
          <p:cNvPr id="4" name="Slide Number Placeholder 3"/>
          <p:cNvSpPr>
            <a:spLocks noGrp="1"/>
          </p:cNvSpPr>
          <p:nvPr>
            <p:ph type="sldNum" sz="quarter" idx="10"/>
          </p:nvPr>
        </p:nvSpPr>
        <p:spPr/>
        <p:txBody>
          <a:bodyPr/>
          <a:lstStyle/>
          <a:p>
            <a:fld id="{2FBE033A-CA85-42BF-8543-9F803D3CFAF1}" type="slidenum">
              <a:rPr lang="nl-NL" smtClean="0"/>
              <a:t>8</a:t>
            </a:fld>
            <a:endParaRPr lang="nl-NL"/>
          </a:p>
        </p:txBody>
      </p:sp>
    </p:spTree>
    <p:extLst>
      <p:ext uri="{BB962C8B-B14F-4D97-AF65-F5344CB8AC3E}">
        <p14:creationId xmlns:p14="http://schemas.microsoft.com/office/powerpoint/2010/main" val="3654420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http://openclassroom.stanford.edu/MainFolder/courses/MachineLearning/exercises/ex8materials/ex8b_10.png</a:t>
            </a:r>
          </a:p>
          <a:p>
            <a:r>
              <a:rPr lang="en-US" dirty="0"/>
              <a:t>http://docs.oracle.com/cd/B28359_01/datamine.111/b28129/img/scatter_plot_nonlinear.gif</a:t>
            </a:r>
          </a:p>
          <a:p>
            <a:r>
              <a:rPr lang="en-US" dirty="0"/>
              <a:t>http://spectrum.ieee.org/img/RecommendNEWf1-1348253703748.jpg</a:t>
            </a:r>
          </a:p>
          <a:p>
            <a:endParaRPr lang="en-US" dirty="0"/>
          </a:p>
          <a:p>
            <a:endParaRPr lang="en-US" dirty="0"/>
          </a:p>
        </p:txBody>
      </p:sp>
      <p:sp>
        <p:nvSpPr>
          <p:cNvPr id="4" name="Header Placeholder 3"/>
          <p:cNvSpPr>
            <a:spLocks noGrp="1"/>
          </p:cNvSpPr>
          <p:nvPr>
            <p:ph type="hdr" sz="quarter" idx="10"/>
          </p:nvPr>
        </p:nvSpPr>
        <p:spPr/>
        <p:txBody>
          <a:bodyPr/>
          <a:lstStyle/>
          <a:p>
            <a:r>
              <a:rPr lang="en-US"/>
              <a:t>Server &amp; Tools Business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6FE629A-1E79-4E31-9BE5-687C75F419CF}" type="datetime1">
              <a:rPr lang="en-US" smtClean="0"/>
              <a:t>12/1/2016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62493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89243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9.emf"/><Relationship Id="rId4" Type="http://schemas.openxmlformats.org/officeDocument/2006/relationships/oleObject" Target="../embeddings/oleObject2.bin"/></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9.emf"/><Relationship Id="rId4" Type="http://schemas.openxmlformats.org/officeDocument/2006/relationships/oleObject" Target="../embeddings/oleObject3.bin"/></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9.emf"/><Relationship Id="rId4" Type="http://schemas.openxmlformats.org/officeDocument/2006/relationships/oleObject" Target="../embeddings/oleObject4.bin"/></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9.emf"/><Relationship Id="rId4" Type="http://schemas.openxmlformats.org/officeDocument/2006/relationships/oleObject" Target="../embeddings/oleObject5.bin"/></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9.emf"/><Relationship Id="rId4" Type="http://schemas.openxmlformats.org/officeDocument/2006/relationships/oleObject" Target="../embeddings/oleObject6.bin"/></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9.emf"/><Relationship Id="rId4" Type="http://schemas.openxmlformats.org/officeDocument/2006/relationships/oleObject" Target="../embeddings/oleObject7.bin"/></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9.emf"/><Relationship Id="rId4" Type="http://schemas.openxmlformats.org/officeDocument/2006/relationships/oleObject" Target="../embeddings/oleObject8.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9.emf"/><Relationship Id="rId4" Type="http://schemas.openxmlformats.org/officeDocument/2006/relationships/oleObject" Target="../embeddings/oleObject9.bin"/></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9.emf"/><Relationship Id="rId4" Type="http://schemas.openxmlformats.org/officeDocument/2006/relationships/oleObject" Target="../embeddings/oleObject10.bin"/></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9.emf"/><Relationship Id="rId4" Type="http://schemas.openxmlformats.org/officeDocument/2006/relationships/oleObject" Target="../embeddings/oleObject11.bin"/></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21.png"/><Relationship Id="rId5" Type="http://schemas.openxmlformats.org/officeDocument/2006/relationships/image" Target="../media/image19.emf"/><Relationship Id="rId4" Type="http://schemas.openxmlformats.org/officeDocument/2006/relationships/oleObject" Target="../embeddings/oleObject12.bin"/></Relationships>
</file>

<file path=ppt/slideLayouts/_rels/slideLayout11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10.png"/><Relationship Id="rId5" Type="http://schemas.openxmlformats.org/officeDocument/2006/relationships/image" Target="../media/image19.emf"/><Relationship Id="rId4" Type="http://schemas.openxmlformats.org/officeDocument/2006/relationships/oleObject" Target="../embeddings/oleObject13.bin"/></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2.jpg"/><Relationship Id="rId1" Type="http://schemas.openxmlformats.org/officeDocument/2006/relationships/slideMaster" Target="../slideMasters/slideMaster8.xml"/><Relationship Id="rId4" Type="http://schemas.openxmlformats.org/officeDocument/2006/relationships/image" Target="../media/image23.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01/12/2016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3191854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01/12/2016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346021690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304079613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2686331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59578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6345288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38155661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2"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25425743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
        <p:nvSpPr>
          <p:cNvPr id="2" name="Title 1"/>
          <p:cNvSpPr>
            <a:spLocks noGrp="1"/>
          </p:cNvSpPr>
          <p:nvPr>
            <p:ph type="ctrTitle"/>
          </p:nvPr>
        </p:nvSpPr>
        <p:spPr>
          <a:xfrm>
            <a:off x="606176" y="1534345"/>
            <a:ext cx="11034445" cy="1007888"/>
          </a:xfrm>
        </p:spPr>
        <p:txBody>
          <a:bodyPr anchor="b"/>
          <a:lstStyle>
            <a:lvl1pPr algn="l">
              <a:defRPr sz="5998">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6" y="2853732"/>
            <a:ext cx="11034445" cy="2404068"/>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269795108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5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62806003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336235247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a:xfrm>
            <a:off x="560799" y="457200"/>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9" y="987426"/>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9" y="2604071"/>
            <a:ext cx="4211227" cy="3264917"/>
          </a:xfrm>
        </p:spPr>
        <p:txBody>
          <a:bodyPr>
            <a:normAutofit/>
          </a:bodyPr>
          <a:lstStyle>
            <a:lvl1pPr marL="0" indent="0">
              <a:buNone/>
              <a:defRPr sz="20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852383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01/12/2016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70848090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2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Slide Number Placeholder 3"/>
          <p:cNvSpPr>
            <a:spLocks noGrp="1"/>
          </p:cNvSpPr>
          <p:nvPr>
            <p:ph type="sldNum" sz="quarter" idx="12"/>
          </p:nvPr>
        </p:nvSpPr>
        <p:spPr>
          <a:xfrm>
            <a:off x="8903415"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05831353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358529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7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Tree>
    <p:extLst>
      <p:ext uri="{BB962C8B-B14F-4D97-AF65-F5344CB8AC3E}">
        <p14:creationId xmlns:p14="http://schemas.microsoft.com/office/powerpoint/2010/main" val="17875403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4" name="Picture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Tree>
    <p:extLst>
      <p:ext uri="{BB962C8B-B14F-4D97-AF65-F5344CB8AC3E}">
        <p14:creationId xmlns:p14="http://schemas.microsoft.com/office/powerpoint/2010/main" val="38323683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54861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1808204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239475938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222758614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534345"/>
            <a:ext cx="11034445" cy="1007888"/>
          </a:xfrm>
        </p:spPr>
        <p:txBody>
          <a:bodyPr anchor="b"/>
          <a:lstStyle>
            <a:lvl1pPr algn="l">
              <a:defRPr sz="5998">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6" y="2853732"/>
            <a:ext cx="11034445" cy="2404068"/>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270692972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1443548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67274159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306468257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dirty="0"/>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13959659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9972150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339185208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71488986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04200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Tree>
    <p:extLst>
      <p:ext uri="{BB962C8B-B14F-4D97-AF65-F5344CB8AC3E}">
        <p14:creationId xmlns:p14="http://schemas.microsoft.com/office/powerpoint/2010/main" val="38946673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9" y="457200"/>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9" y="987426"/>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9" y="2604071"/>
            <a:ext cx="4211227" cy="3264917"/>
          </a:xfrm>
        </p:spPr>
        <p:txBody>
          <a:bodyPr>
            <a:normAutofit/>
          </a:bodyPr>
          <a:lstStyle>
            <a:lvl1pPr marL="0" indent="0">
              <a:buNone/>
              <a:defRPr sz="20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57050253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4"/>
            <a:ext cx="11653522" cy="894996"/>
          </a:xfrm>
        </p:spPr>
        <p:txBody>
          <a:bodyPr/>
          <a:lstStyle>
            <a:lvl1pPr>
              <a:defRPr sz="5293"/>
            </a:lvl1pPr>
          </a:lstStyle>
          <a:p>
            <a:r>
              <a:rPr lang="en-US" dirty="0"/>
              <a:t>Click to edit Master title style</a:t>
            </a:r>
          </a:p>
        </p:txBody>
      </p:sp>
    </p:spTree>
    <p:extLst>
      <p:ext uri="{BB962C8B-B14F-4D97-AF65-F5344CB8AC3E}">
        <p14:creationId xmlns:p14="http://schemas.microsoft.com/office/powerpoint/2010/main" val="277715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3"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269239" y="6558796"/>
            <a:ext cx="3859607" cy="134483"/>
          </a:xfrm>
          <a:prstGeom prst="rect">
            <a:avLst/>
          </a:prstGeom>
        </p:spPr>
        <p:txBody>
          <a:bodyPr/>
          <a:lstStyle>
            <a:lvl1pPr fontAlgn="base">
              <a:spcBef>
                <a:spcPct val="0"/>
              </a:spcBef>
              <a:spcAft>
                <a:spcPct val="0"/>
              </a:spcAft>
              <a:defRPr dirty="0" smtClean="0">
                <a:solidFill>
                  <a:srgbClr val="505050"/>
                </a:solidFill>
              </a:defRPr>
            </a:lvl1pPr>
          </a:lstStyle>
          <a:p>
            <a:pPr defTabSz="914225">
              <a:defRPr/>
            </a:pPr>
            <a:r>
              <a:rPr lang="en-US"/>
              <a:t>Microsoft Confidential</a:t>
            </a:r>
          </a:p>
        </p:txBody>
      </p:sp>
      <p:sp>
        <p:nvSpPr>
          <p:cNvPr id="5" name="Slide Number Placeholder 3"/>
          <p:cNvSpPr>
            <a:spLocks noGrp="1"/>
          </p:cNvSpPr>
          <p:nvPr>
            <p:ph type="sldNum" sz="quarter" idx="15"/>
          </p:nvPr>
        </p:nvSpPr>
        <p:spPr>
          <a:xfrm>
            <a:off x="11367166" y="6558796"/>
            <a:ext cx="555596" cy="134483"/>
          </a:xfrm>
          <a:prstGeom prst="rect">
            <a:avLst/>
          </a:prstGeom>
        </p:spPr>
        <p:txBody>
          <a:bodyPr/>
          <a:lstStyle>
            <a:lvl1pPr defTabSz="912979"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113971752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47094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22000348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18308751"/>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6126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479086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96500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570651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76812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5289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65767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67366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745"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85392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498968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46346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219020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762695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15821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599223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20981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74780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92338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280211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2937" y="6220952"/>
            <a:ext cx="1653406" cy="356169"/>
          </a:xfrm>
          <a:prstGeom prst="rect">
            <a:avLst/>
          </a:prstGeom>
        </p:spPr>
      </p:pic>
    </p:spTree>
    <p:extLst>
      <p:ext uri="{BB962C8B-B14F-4D97-AF65-F5344CB8AC3E}">
        <p14:creationId xmlns:p14="http://schemas.microsoft.com/office/powerpoint/2010/main" val="22794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25623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011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995533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750748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23445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400413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Tree>
    <p:extLst>
      <p:ext uri="{BB962C8B-B14F-4D97-AF65-F5344CB8AC3E}">
        <p14:creationId xmlns:p14="http://schemas.microsoft.com/office/powerpoint/2010/main" val="36720770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073300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29851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01/12/2016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1426510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327947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546616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9698229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1849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154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65860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76414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981921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31840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8532264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EDEA4A-B9AC-46D6-B175-443BF29867E9}" type="datetimeFigureOut">
              <a:rPr lang="en-GB" smtClean="0"/>
              <a:t>01/12/2016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149879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14779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682403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60741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73209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522599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655968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7369088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6" y="6629336"/>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758469247"/>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304074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713254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AEDEA4A-B9AC-46D6-B175-443BF29867E9}" type="datetimeFigureOut">
              <a:rPr lang="en-GB" smtClean="0"/>
              <a:t>01/12/2016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41032668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81994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44667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30798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87636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570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22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228462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Title Only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38205048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960965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Title Slide Photo_Option">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13247" y="0"/>
            <a:ext cx="12178754" cy="5188363"/>
          </a:xfrm>
          <a:prstGeom prst="rect">
            <a:avLst/>
          </a:prstGeom>
        </p:spPr>
      </p:pic>
      <p:sp>
        <p:nvSpPr>
          <p:cNvPr id="2" name="Rectangle 1"/>
          <p:cNvSpPr/>
          <p:nvPr userDrawn="1"/>
        </p:nvSpPr>
        <p:spPr bwMode="auto">
          <a:xfrm>
            <a:off x="2428818" y="3992486"/>
            <a:ext cx="6278150" cy="2865514"/>
          </a:xfrm>
          <a:prstGeom prst="rect">
            <a:avLst/>
          </a:prstGeom>
          <a:solidFill>
            <a:schemeClr val="accent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428818" y="3992488"/>
            <a:ext cx="6274911" cy="1698765"/>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427199" y="5691253"/>
            <a:ext cx="6276530" cy="1250237"/>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pic>
        <p:nvPicPr>
          <p:cNvPr id="15" name="Picture 14"/>
          <p:cNvPicPr>
            <a:picLocks noChangeAspect="1"/>
          </p:cNvPicPr>
          <p:nvPr userDrawn="1"/>
        </p:nvPicPr>
        <p:blipFill>
          <a:blip r:embed="rId3"/>
          <a:stretch>
            <a:fillRect/>
          </a:stretch>
        </p:blipFill>
        <p:spPr>
          <a:xfrm>
            <a:off x="446715" y="6029312"/>
            <a:ext cx="1673267" cy="368686"/>
          </a:xfrm>
          <a:prstGeom prst="rect">
            <a:avLst/>
          </a:prstGeom>
        </p:spPr>
      </p:pic>
    </p:spTree>
    <p:extLst>
      <p:ext uri="{BB962C8B-B14F-4D97-AF65-F5344CB8AC3E}">
        <p14:creationId xmlns:p14="http://schemas.microsoft.com/office/powerpoint/2010/main" val="283240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AEDEA4A-B9AC-46D6-B175-443BF29867E9}" type="datetimeFigureOut">
              <a:rPr lang="en-GB" smtClean="0"/>
              <a:t>01/12/2016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42058384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dirty="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30467678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_Title Slide Photo_Option">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b="1090"/>
          <a:stretch/>
        </p:blipFill>
        <p:spPr>
          <a:xfrm>
            <a:off x="13247" y="0"/>
            <a:ext cx="12178754" cy="5131827"/>
          </a:xfrm>
          <a:prstGeom prst="rect">
            <a:avLst/>
          </a:prstGeom>
        </p:spPr>
      </p:pic>
      <p:pic>
        <p:nvPicPr>
          <p:cNvPr id="15" name="Picture 14"/>
          <p:cNvPicPr>
            <a:picLocks noChangeAspect="1"/>
          </p:cNvPicPr>
          <p:nvPr userDrawn="1"/>
        </p:nvPicPr>
        <p:blipFill>
          <a:blip r:embed="rId3"/>
          <a:stretch>
            <a:fillRect/>
          </a:stretch>
        </p:blipFill>
        <p:spPr>
          <a:xfrm>
            <a:off x="4467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00977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lide - Microsoft">
    <p:bg>
      <p:bgPr>
        <a:solidFill>
          <a:srgbClr val="3E92D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pic>
        <p:nvPicPr>
          <p:cNvPr id="3" name="Picture 2"/>
          <p:cNvPicPr>
            <a:picLocks noChangeAspect="1"/>
          </p:cNvPicPr>
          <p:nvPr userDrawn="1"/>
        </p:nvPicPr>
        <p:blipFill>
          <a:blip r:embed="rId4"/>
          <a:stretch>
            <a:fillRect/>
          </a:stretch>
        </p:blipFill>
        <p:spPr>
          <a:xfrm>
            <a:off x="4753151" y="-923887"/>
            <a:ext cx="2819048" cy="590476"/>
          </a:xfrm>
          <a:prstGeom prst="rect">
            <a:avLst/>
          </a:prstGeom>
        </p:spPr>
      </p:pic>
    </p:spTree>
    <p:extLst>
      <p:ext uri="{BB962C8B-B14F-4D97-AF65-F5344CB8AC3E}">
        <p14:creationId xmlns:p14="http://schemas.microsoft.com/office/powerpoint/2010/main" val="7302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291736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3726623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437438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54869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2246961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2858584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691841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AEDEA4A-B9AC-46D6-B175-443BF29867E9}" type="datetimeFigureOut">
              <a:rPr lang="en-GB" smtClean="0"/>
              <a:t>01/12/2016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41674472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827517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0461311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89583252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31164430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71576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62268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05876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908503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9518930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38325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EDEA4A-B9AC-46D6-B175-443BF29867E9}" type="datetimeFigureOut">
              <a:rPr lang="en-GB" smtClean="0"/>
              <a:t>01/12/2016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6340465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6787218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29321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21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79677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92805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562279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8924011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990403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41471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965863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EDEA4A-B9AC-46D6-B175-443BF29867E9}" type="datetimeFigureOut">
              <a:rPr lang="en-GB" smtClean="0"/>
              <a:t>01/12/2016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12679793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790387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733215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709215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842132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96593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5400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8447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39974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3649106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1070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EDEA4A-B9AC-46D6-B175-443BF29867E9}" type="datetimeFigureOut">
              <a:rPr lang="en-GB" smtClean="0"/>
              <a:t>01/12/2016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40069861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89841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389375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06456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0764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08791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34856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07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328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404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15024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2.png"/><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image" Target="../media/image2.png"/><Relationship Id="rId2" Type="http://schemas.openxmlformats.org/officeDocument/2006/relationships/slideLayout" Target="../slideLayouts/slideLayout39.xml"/><Relationship Id="rId16" Type="http://schemas.openxmlformats.org/officeDocument/2006/relationships/theme" Target="../theme/theme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2.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image" Target="../media/image2.png"/><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theme" Target="../theme/theme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6.xml"/><Relationship Id="rId18" Type="http://schemas.openxmlformats.org/officeDocument/2006/relationships/image" Target="../media/image20.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image" Target="../media/image19.emf"/><Relationship Id="rId2" Type="http://schemas.openxmlformats.org/officeDocument/2006/relationships/slideLayout" Target="../slideLayouts/slideLayout104.xml"/><Relationship Id="rId16" Type="http://schemas.openxmlformats.org/officeDocument/2006/relationships/oleObject" Target="../embeddings/oleObject1.bin"/><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tags" Target="../tags/tag1.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vmlDrawing" Target="../drawings/vmlDrawing1.v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image" Target="../media/image20.png"/><Relationship Id="rId2" Type="http://schemas.openxmlformats.org/officeDocument/2006/relationships/slideLayout" Target="../slideLayouts/slideLayout116.xml"/><Relationship Id="rId16" Type="http://schemas.openxmlformats.org/officeDocument/2006/relationships/theme" Target="../theme/theme7.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theme" Target="../theme/theme8.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EDEA4A-B9AC-46D6-B175-443BF29867E9}" type="datetimeFigureOut">
              <a:rPr lang="en-GB" smtClean="0"/>
              <a:t>01/12/2016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4CBF51-22A0-4990-AF7F-68BD484AD1C2}" type="slidenum">
              <a:rPr lang="en-GB" smtClean="0"/>
              <a:t>‹#›</a:t>
            </a:fld>
            <a:endParaRPr lang="en-GB"/>
          </a:p>
        </p:txBody>
      </p:sp>
    </p:spTree>
    <p:extLst>
      <p:ext uri="{BB962C8B-B14F-4D97-AF65-F5344CB8AC3E}">
        <p14:creationId xmlns:p14="http://schemas.microsoft.com/office/powerpoint/2010/main" val="422892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9362973"/>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1"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7"/>
          <a:stretch>
            <a:fillRect/>
          </a:stretch>
        </p:blipFill>
        <p:spPr>
          <a:xfrm rot="5400000">
            <a:off x="9208748" y="2991033"/>
            <a:ext cx="6858623" cy="876557"/>
          </a:xfrm>
          <a:prstGeom prst="rect">
            <a:avLst/>
          </a:prstGeom>
        </p:spPr>
      </p:pic>
      <p:sp>
        <p:nvSpPr>
          <p:cNvPr id="35" name="Rectangle 34"/>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0108650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73">
          <p15:clr>
            <a:srgbClr val="5ACBF0"/>
          </p15:clr>
        </p15:guide>
        <p15:guide id="9" pos="3917">
          <p15:clr>
            <a:srgbClr val="5ACBF0"/>
          </p15:clr>
        </p15:guide>
        <p15:guide id="15" pos="7661">
          <p15:clr>
            <a:srgbClr val="5ACBF0"/>
          </p15:clr>
        </p15:guide>
        <p15:guide id="16" pos="288">
          <p15:clr>
            <a:srgbClr val="C35EA4"/>
          </p15:clr>
        </p15:guide>
        <p15:guide id="17" pos="7546">
          <p15:clr>
            <a:srgbClr val="C35EA4"/>
          </p15:clr>
        </p15:guide>
        <p15:guide id="25" orient="horz" pos="302">
          <p15:clr>
            <a:srgbClr val="C35EA4"/>
          </p15:clr>
        </p15:guide>
        <p15:guide id="26" orient="horz" pos="4075">
          <p15:clr>
            <a:srgbClr val="C35EA4"/>
          </p15:clr>
        </p15:guide>
        <p15:guide id="27" pos="3797">
          <p15:clr>
            <a:srgbClr val="5ACBF0"/>
          </p15:clr>
        </p15:guide>
        <p15:guide id="28" pos="4013">
          <p15:clr>
            <a:srgbClr val="5ACBF0"/>
          </p15:clr>
        </p15:guide>
        <p15:guide id="29" orient="horz" pos="3883">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82695221"/>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6" r:id="rId26"/>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747157635"/>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5"/>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0" name="think-cell Slide" r:id="rId16" imgW="270" imgH="270" progId="TCLayout.ActiveDocument.1">
                  <p:embed/>
                </p:oleObj>
              </mc:Choice>
              <mc:Fallback>
                <p:oleObj name="think-cell Slide" r:id="rId16" imgW="270" imgH="270" progId="TCLayout.ActiveDocument.1">
                  <p:embed/>
                  <p:pic>
                    <p:nvPicPr>
                      <p:cNvPr id="4" name="Object 3" hidden="1"/>
                      <p:cNvPicPr/>
                      <p:nvPr/>
                    </p:nvPicPr>
                    <p:blipFill>
                      <a:blip r:embed="rId17"/>
                      <a:stretch>
                        <a:fillRect/>
                      </a:stretch>
                    </p:blipFill>
                    <p:spPr>
                      <a:xfrm>
                        <a:off x="1557" y="1558"/>
                        <a:ext cx="1556" cy="1556"/>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18" cstate="print">
            <a:extLst>
              <a:ext uri="{28A0092B-C50C-407E-A947-70E740481C1C}">
                <a14:useLocalDpi xmlns:a14="http://schemas.microsoft.com/office/drawing/2010/main" val="0"/>
              </a:ext>
            </a:extLst>
          </a:blip>
          <a:srcRect r="3957" b="4063"/>
          <a:stretch/>
        </p:blipFill>
        <p:spPr>
          <a:xfrm>
            <a:off x="10947" y="974"/>
            <a:ext cx="12170106" cy="6857027"/>
          </a:xfrm>
          <a:prstGeom prst="rect">
            <a:avLst/>
          </a:prstGeom>
        </p:spPr>
      </p:pic>
      <p:sp>
        <p:nvSpPr>
          <p:cNvPr id="2" name="Title Placeholder 1"/>
          <p:cNvSpPr>
            <a:spLocks noGrp="1"/>
          </p:cNvSpPr>
          <p:nvPr>
            <p:ph type="title"/>
          </p:nvPr>
        </p:nvSpPr>
        <p:spPr>
          <a:xfrm>
            <a:off x="560798" y="342356"/>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1" y="6274159"/>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pPr defTabSz="914225"/>
            <a:fld id="{0D099E2A-118A-4377-8F98-2DF40BCBA9FE}" type="slidenum">
              <a:rPr lang="en-US" smtClean="0"/>
              <a:pPr defTabSz="914225"/>
              <a:t>‹#›</a:t>
            </a:fld>
            <a:endParaRPr lang="en-US" dirty="0"/>
          </a:p>
        </p:txBody>
      </p:sp>
    </p:spTree>
    <p:extLst>
      <p:ext uri="{BB962C8B-B14F-4D97-AF65-F5344CB8AC3E}">
        <p14:creationId xmlns:p14="http://schemas.microsoft.com/office/powerpoint/2010/main" val="1906004632"/>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Lst>
  <p:hf hdr="0" ftr="0" dt="0"/>
  <p:txStyles>
    <p:titleStyle>
      <a:lvl1pPr algn="l" defTabSz="914225" rtl="0" eaLnBrk="1" latinLnBrk="0" hangingPunct="1">
        <a:lnSpc>
          <a:spcPct val="90000"/>
        </a:lnSpc>
        <a:spcBef>
          <a:spcPct val="0"/>
        </a:spcBef>
        <a:buNone/>
        <a:defRPr sz="5399" kern="1200">
          <a:solidFill>
            <a:schemeClr val="bg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F26B43"/>
          </p15:clr>
        </p15:guide>
        <p15:guide id="2" pos="173">
          <p15:clr>
            <a:srgbClr val="F26B43"/>
          </p15:clr>
        </p15:guide>
        <p15:guide id="3" pos="7661">
          <p15:clr>
            <a:srgbClr val="F26B43"/>
          </p15:clr>
        </p15:guide>
        <p15:guide id="4" orient="horz" pos="421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7" cstate="print">
            <a:extLst>
              <a:ext uri="{28A0092B-C50C-407E-A947-70E740481C1C}">
                <a14:useLocalDpi xmlns:a14="http://schemas.microsoft.com/office/drawing/2010/main" val="0"/>
              </a:ext>
            </a:extLst>
          </a:blip>
          <a:srcRect r="3957" b="4063"/>
          <a:stretch/>
        </p:blipFill>
        <p:spPr>
          <a:xfrm>
            <a:off x="10947" y="974"/>
            <a:ext cx="12170106" cy="6857027"/>
          </a:xfrm>
          <a:prstGeom prst="rect">
            <a:avLst/>
          </a:prstGeom>
        </p:spPr>
      </p:pic>
      <p:sp>
        <p:nvSpPr>
          <p:cNvPr id="2" name="Title Placeholder 1"/>
          <p:cNvSpPr>
            <a:spLocks noGrp="1"/>
          </p:cNvSpPr>
          <p:nvPr>
            <p:ph type="title"/>
          </p:nvPr>
        </p:nvSpPr>
        <p:spPr>
          <a:xfrm>
            <a:off x="560798" y="342356"/>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1" y="6274159"/>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pPr defTabSz="914225"/>
            <a:fld id="{0D099E2A-118A-4377-8F98-2DF40BCBA9FE}" type="slidenum">
              <a:rPr lang="en-US" smtClean="0"/>
              <a:pPr defTabSz="914225"/>
              <a:t>‹#›</a:t>
            </a:fld>
            <a:endParaRPr lang="en-US" dirty="0"/>
          </a:p>
        </p:txBody>
      </p:sp>
    </p:spTree>
    <p:extLst>
      <p:ext uri="{BB962C8B-B14F-4D97-AF65-F5344CB8AC3E}">
        <p14:creationId xmlns:p14="http://schemas.microsoft.com/office/powerpoint/2010/main" val="271013532"/>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Lst>
  <p:hf hdr="0" ftr="0" dt="0"/>
  <p:txStyles>
    <p:titleStyle>
      <a:lvl1pPr algn="l" defTabSz="914225" rtl="0" eaLnBrk="1" latinLnBrk="0" hangingPunct="1">
        <a:lnSpc>
          <a:spcPct val="90000"/>
        </a:lnSpc>
        <a:spcBef>
          <a:spcPct val="0"/>
        </a:spcBef>
        <a:buNone/>
        <a:defRPr sz="5399" kern="1200">
          <a:solidFill>
            <a:schemeClr val="bg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982483573"/>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rVF2duPVUTY"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1.xml"/></Relationships>
</file>

<file path=ppt/slides/_rels/slide13.xml.rels><?xml version="1.0" encoding="UTF-8" standalone="yes"?>
<Relationships xmlns="http://schemas.openxmlformats.org/package/2006/relationships"><Relationship Id="rId8" Type="http://schemas.openxmlformats.org/officeDocument/2006/relationships/image" Target="../media/image40.jpg"/><Relationship Id="rId13" Type="http://schemas.openxmlformats.org/officeDocument/2006/relationships/image" Target="../media/image45.jpg"/><Relationship Id="rId18" Type="http://schemas.openxmlformats.org/officeDocument/2006/relationships/image" Target="../media/image50.jpg"/><Relationship Id="rId3" Type="http://schemas.openxmlformats.org/officeDocument/2006/relationships/image" Target="../media/image35.png"/><Relationship Id="rId7" Type="http://schemas.openxmlformats.org/officeDocument/2006/relationships/image" Target="../media/image39.jpeg"/><Relationship Id="rId12" Type="http://schemas.openxmlformats.org/officeDocument/2006/relationships/image" Target="../media/image44.jpg"/><Relationship Id="rId17" Type="http://schemas.openxmlformats.org/officeDocument/2006/relationships/image" Target="../media/image49.jpg"/><Relationship Id="rId2" Type="http://schemas.openxmlformats.org/officeDocument/2006/relationships/notesSlide" Target="../notesSlides/notesSlide12.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151.xml"/><Relationship Id="rId6" Type="http://schemas.openxmlformats.org/officeDocument/2006/relationships/image" Target="../media/image38.png"/><Relationship Id="rId11" Type="http://schemas.openxmlformats.org/officeDocument/2006/relationships/image" Target="../media/image43.jpg"/><Relationship Id="rId5" Type="http://schemas.openxmlformats.org/officeDocument/2006/relationships/image" Target="../media/image37.png"/><Relationship Id="rId15" Type="http://schemas.openxmlformats.org/officeDocument/2006/relationships/image" Target="../media/image47.jpg"/><Relationship Id="rId10" Type="http://schemas.openxmlformats.org/officeDocument/2006/relationships/image" Target="../media/image42.jp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jpg"/><Relationship Id="rId14" Type="http://schemas.openxmlformats.org/officeDocument/2006/relationships/image" Target="../media/image46.jp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http://en.wikipedia.org/wiki/Cross_Industry_Standard_Process_for_Data_Min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rVF2duPVUTY"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notesSlide" Target="../notesSlides/notesSlide17.xml"/><Relationship Id="rId1" Type="http://schemas.openxmlformats.org/officeDocument/2006/relationships/slideLayout" Target="../slideLayouts/slideLayout129.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en-us/documentation/articles/machine-learning-retrain-models-programmatically/"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62.png"/><Relationship Id="rId7" Type="http://schemas.openxmlformats.org/officeDocument/2006/relationships/image" Target="../media/image66.tmp"/><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2.xml"/><Relationship Id="rId1" Type="http://schemas.openxmlformats.org/officeDocument/2006/relationships/slideLayout" Target="../slideLayouts/slideLayout95.xml"/></Relationships>
</file>

<file path=ppt/slides/_rels/slide2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3.xml"/><Relationship Id="rId1" Type="http://schemas.openxmlformats.org/officeDocument/2006/relationships/slideLayout" Target="../slideLayouts/slideLayout95.xml"/></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0.xml"/></Relationships>
</file>

<file path=ppt/slides/_rels/slide30.xml.rels><?xml version="1.0" encoding="UTF-8" standalone="yes"?>
<Relationships xmlns="http://schemas.openxmlformats.org/package/2006/relationships"><Relationship Id="rId3" Type="http://schemas.openxmlformats.org/officeDocument/2006/relationships/hyperlink" Target="https://www.microsoft.com/cognitive-services"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5.xml"/><Relationship Id="rId1" Type="http://schemas.openxmlformats.org/officeDocument/2006/relationships/slideLayout" Target="../slideLayouts/slideLayout151.xml"/></Relationships>
</file>

<file path=ppt/slides/_rels/slide33.xml.rels><?xml version="1.0" encoding="UTF-8" standalone="yes"?>
<Relationships xmlns="http://schemas.openxmlformats.org/package/2006/relationships"><Relationship Id="rId3" Type="http://schemas.openxmlformats.org/officeDocument/2006/relationships/hyperlink" Target="https://gallery.cortanaintelligence.com/notebooks"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hyperlink" Target="http://en.wikipedia.org/wiki/Cross_Industry_Standard_Process_for_Data_Minin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0.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08.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021" y="334925"/>
            <a:ext cx="12208042" cy="6188150"/>
          </a:xfrm>
          <a:prstGeom prst="rect">
            <a:avLst/>
          </a:prstGeom>
        </p:spPr>
      </p:pic>
      <p:sp>
        <p:nvSpPr>
          <p:cNvPr id="5" name="Text Placeholder 4"/>
          <p:cNvSpPr>
            <a:spLocks noGrp="1"/>
          </p:cNvSpPr>
          <p:nvPr>
            <p:ph type="body" sz="quarter" idx="12"/>
          </p:nvPr>
        </p:nvSpPr>
        <p:spPr>
          <a:xfrm>
            <a:off x="1" y="4227210"/>
            <a:ext cx="8299937" cy="1794661"/>
          </a:xfrm>
          <a:solidFill>
            <a:srgbClr val="00A4EF"/>
          </a:solidFill>
        </p:spPr>
        <p:txBody>
          <a:bodyPr/>
          <a:lstStyle/>
          <a:p>
            <a:r>
              <a:rPr lang="en-US" sz="2800" dirty="0">
                <a:solidFill>
                  <a:schemeClr val="bg1"/>
                </a:solidFill>
                <a:latin typeface="Segoe UI Light" panose="020B0502040204020203" pitchFamily="34" charset="0"/>
                <a:cs typeface="Segoe UI Light" panose="020B0502040204020203" pitchFamily="34" charset="0"/>
              </a:rPr>
              <a:t>Arief Bavan(Data Solution Architect) </a:t>
            </a:r>
          </a:p>
          <a:p>
            <a:r>
              <a:rPr lang="en-US" sz="2800" dirty="0">
                <a:solidFill>
                  <a:schemeClr val="bg1"/>
                </a:solidFill>
                <a:latin typeface="Segoe UI Light" panose="020B0502040204020203" pitchFamily="34" charset="0"/>
                <a:cs typeface="Segoe UI Light" panose="020B0502040204020203" pitchFamily="34" charset="0"/>
              </a:rPr>
              <a:t>Vicky Fu (Data Scientist)</a:t>
            </a:r>
          </a:p>
          <a:p>
            <a:endParaRPr lang="en-US" sz="2800" dirty="0">
              <a:solidFill>
                <a:schemeClr val="bg1"/>
              </a:solidFill>
              <a:latin typeface="Segoe UI Light" panose="020B0502040204020203" pitchFamily="34" charset="0"/>
              <a:cs typeface="Segoe UI Light" panose="020B0502040204020203" pitchFamily="34" charset="0"/>
            </a:endParaRPr>
          </a:p>
          <a:p>
            <a:r>
              <a:rPr lang="en-US" sz="2800" dirty="0">
                <a:solidFill>
                  <a:schemeClr val="bg1"/>
                </a:solidFill>
                <a:latin typeface="Segoe UI Light" panose="020B0502040204020203" pitchFamily="34" charset="0"/>
                <a:cs typeface="Segoe UI Light" panose="020B0502040204020203" pitchFamily="34" charset="0"/>
              </a:rPr>
              <a:t>Microsoft</a:t>
            </a:r>
          </a:p>
        </p:txBody>
      </p:sp>
      <p:sp>
        <p:nvSpPr>
          <p:cNvPr id="4" name="Title 3"/>
          <p:cNvSpPr>
            <a:spLocks noGrp="1"/>
          </p:cNvSpPr>
          <p:nvPr>
            <p:ph type="title"/>
          </p:nvPr>
        </p:nvSpPr>
        <p:spPr>
          <a:xfrm>
            <a:off x="0" y="2163504"/>
            <a:ext cx="8299938" cy="2095610"/>
          </a:xfrm>
          <a:solidFill>
            <a:srgbClr val="00A4EF"/>
          </a:solidFill>
        </p:spPr>
        <p:txBody>
          <a:bodyPr anchor="ctr"/>
          <a:lstStyle/>
          <a:p>
            <a:r>
              <a:rPr lang="en-US" dirty="0">
                <a:solidFill>
                  <a:schemeClr val="bg1"/>
                </a:solidFill>
                <a:latin typeface="Segoe UI Light" panose="020B0502040204020203" pitchFamily="34" charset="0"/>
                <a:cs typeface="Segoe UI Light" panose="020B0502040204020203" pitchFamily="34" charset="0"/>
              </a:rPr>
              <a:t>Microsoft Azure Machine Learning</a:t>
            </a:r>
          </a:p>
        </p:txBody>
      </p:sp>
      <p:pic>
        <p:nvPicPr>
          <p:cNvPr id="7" name="Picture 6"/>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3" b="100000" l="0" r="98976"/>
                    </a14:imgEffect>
                  </a14:imgLayer>
                </a14:imgProps>
              </a:ext>
              <a:ext uri="{28A0092B-C50C-407E-A947-70E740481C1C}">
                <a14:useLocalDpi xmlns:a14="http://schemas.microsoft.com/office/drawing/2010/main" val="0"/>
              </a:ext>
            </a:extLst>
          </a:blip>
          <a:srcRect r="4848"/>
          <a:stretch/>
        </p:blipFill>
        <p:spPr>
          <a:xfrm>
            <a:off x="6570878" y="4196900"/>
            <a:ext cx="1685569" cy="1807717"/>
          </a:xfrm>
          <a:prstGeom prst="rect">
            <a:avLst/>
          </a:prstGeom>
        </p:spPr>
      </p:pic>
    </p:spTree>
    <p:extLst>
      <p:ext uri="{BB962C8B-B14F-4D97-AF65-F5344CB8AC3E}">
        <p14:creationId xmlns:p14="http://schemas.microsoft.com/office/powerpoint/2010/main" val="99726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8200" y="1690688"/>
            <a:ext cx="10515600" cy="6247864"/>
          </a:xfrm>
          <a:prstGeom prst="rect">
            <a:avLst/>
          </a:prstGeom>
        </p:spPr>
        <p:txBody>
          <a:bodyPr wrap="square">
            <a:spAutoFit/>
          </a:bodyPr>
          <a:lstStyle/>
          <a:p>
            <a:pPr>
              <a:lnSpc>
                <a:spcPct val="110000"/>
              </a:lnSpc>
              <a:spcAft>
                <a:spcPts val="2400"/>
              </a:spcAft>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Microsoft AI Journey.</a:t>
            </a:r>
          </a:p>
          <a:p>
            <a:pPr>
              <a:lnSpc>
                <a:spcPct val="110000"/>
              </a:lnSpc>
              <a:spcAft>
                <a:spcPts val="2400"/>
              </a:spcAft>
            </a:pPr>
            <a:r>
              <a:rPr lang="en-GB" sz="2000" dirty="0">
                <a:latin typeface="Segoe UI Light" panose="020B0502040204020203" pitchFamily="34" charset="0"/>
                <a:ea typeface="Times New Roman" panose="02020603050405020304" pitchFamily="18" charset="0"/>
                <a:cs typeface="Segoe UI Light" panose="020B0502040204020203" pitchFamily="34" charset="0"/>
              </a:rPr>
              <a:t>Cortana Intelligence Suite.</a:t>
            </a:r>
          </a:p>
          <a:p>
            <a:pPr>
              <a:lnSpc>
                <a:spcPct val="110000"/>
              </a:lnSpc>
              <a:spcAft>
                <a:spcPts val="2400"/>
              </a:spcAft>
            </a:pPr>
            <a:r>
              <a:rPr lang="en-GB" sz="2000" dirty="0">
                <a:latin typeface="Segoe UI Light" panose="020B0502040204020203" pitchFamily="34" charset="0"/>
                <a:cs typeface="Segoe UI Light" panose="020B0502040204020203" pitchFamily="34" charset="0"/>
              </a:rPr>
              <a:t>Machine Learning Overview</a:t>
            </a:r>
          </a:p>
          <a:p>
            <a:pPr>
              <a:lnSpc>
                <a:spcPct val="110000"/>
              </a:lnSpc>
              <a:spcAft>
                <a:spcPts val="2400"/>
              </a:spcAft>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Machine Learning Workshop (2 Approaches)</a:t>
            </a:r>
          </a:p>
          <a:p>
            <a:pPr marL="800100" lvl="1" indent="-342900">
              <a:lnSpc>
                <a:spcPct val="110000"/>
              </a:lnSpc>
              <a:spcAft>
                <a:spcPts val="2400"/>
              </a:spcAft>
              <a:buFont typeface="Arial" panose="020B0604020202020204" pitchFamily="34" charset="0"/>
              <a:buChar char="•"/>
            </a:pPr>
            <a:r>
              <a:rPr lang="en-GB" sz="2000" b="1" u="sng" dirty="0">
                <a:effectLst/>
                <a:latin typeface="Segoe UI Light" panose="020B0502040204020203" pitchFamily="34" charset="0"/>
                <a:ea typeface="Times New Roman" panose="02020603050405020304" pitchFamily="18" charset="0"/>
                <a:cs typeface="Segoe UI Light" panose="020B0502040204020203" pitchFamily="34" charset="0"/>
              </a:rPr>
              <a:t>Using a Data Scien</a:t>
            </a:r>
            <a:r>
              <a:rPr lang="en-GB" sz="2000" b="1" u="sng" dirty="0">
                <a:latin typeface="Segoe UI Light" panose="020B0502040204020203" pitchFamily="34" charset="0"/>
                <a:ea typeface="Times New Roman" panose="02020603050405020304" pitchFamily="18" charset="0"/>
                <a:cs typeface="Segoe UI Light" panose="020B0502040204020203" pitchFamily="34" charset="0"/>
              </a:rPr>
              <a:t>ce Virtual Machine. (Infrastructure as a Service</a:t>
            </a:r>
            <a:r>
              <a:rPr lang="en-GB" sz="2000" dirty="0">
                <a:latin typeface="Segoe UI Light" panose="020B0502040204020203" pitchFamily="34" charset="0"/>
                <a:ea typeface="Times New Roman" panose="02020603050405020304" pitchFamily="18" charset="0"/>
                <a:cs typeface="Segoe UI Light" panose="020B0502040204020203" pitchFamily="34" charset="0"/>
              </a:rPr>
              <a:t>)</a:t>
            </a:r>
          </a:p>
          <a:p>
            <a:pPr marL="800100" lvl="1" indent="-342900">
              <a:lnSpc>
                <a:spcPct val="110000"/>
              </a:lnSpc>
              <a:spcAft>
                <a:spcPts val="2400"/>
              </a:spcAft>
              <a:buFont typeface="Arial" panose="020B0604020202020204" pitchFamily="34" charset="0"/>
              <a:buChar char="•"/>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Using an Azure ML Studio (Platform as a Service)</a:t>
            </a:r>
          </a:p>
          <a:p>
            <a:pPr marL="342900" indent="-342900">
              <a:lnSpc>
                <a:spcPct val="110000"/>
              </a:lnSpc>
              <a:spcAft>
                <a:spcPts val="2400"/>
              </a:spcAft>
              <a:buFont typeface="Arial" panose="020B0604020202020204" pitchFamily="34" charset="0"/>
              <a:buChar char="•"/>
            </a:pPr>
            <a:r>
              <a:rPr lang="en-GB" sz="2000" dirty="0">
                <a:latin typeface="Segoe UI Light" panose="020B0502040204020203" pitchFamily="34" charset="0"/>
                <a:ea typeface="Times New Roman" panose="02020603050405020304" pitchFamily="18" charset="0"/>
                <a:cs typeface="Segoe UI Light" panose="020B0502040204020203" pitchFamily="34" charset="0"/>
              </a:rPr>
              <a:t>Microsoft Deep Learning</a:t>
            </a:r>
          </a:p>
          <a:p>
            <a:pPr marL="342900" indent="-342900">
              <a:lnSpc>
                <a:spcPct val="110000"/>
              </a:lnSpc>
              <a:spcAft>
                <a:spcPts val="2400"/>
              </a:spcAft>
              <a:buFont typeface="Arial" panose="020B0604020202020204" pitchFamily="34" charset="0"/>
              <a:buChar char="•"/>
            </a:pPr>
            <a:r>
              <a:rPr lang="en-GB" sz="2000" dirty="0">
                <a:latin typeface="Segoe UI Light" panose="020B0502040204020203" pitchFamily="34" charset="0"/>
                <a:ea typeface="Times New Roman" panose="02020603050405020304" pitchFamily="18" charset="0"/>
                <a:cs typeface="Segoe UI Light" panose="020B0502040204020203" pitchFamily="34" charset="0"/>
                <a:hlinkClick r:id="rId3"/>
              </a:rPr>
              <a:t>https://www.youtube.com/watch?v=rVF2duPVUTY</a:t>
            </a:r>
            <a:endParaRPr lang="en-GB" sz="2000" dirty="0">
              <a:latin typeface="Segoe UI Light" panose="020B0502040204020203" pitchFamily="34" charset="0"/>
              <a:ea typeface="Times New Roman" panose="02020603050405020304" pitchFamily="18" charset="0"/>
              <a:cs typeface="Segoe UI Light" panose="020B0502040204020203" pitchFamily="34" charset="0"/>
            </a:endParaRPr>
          </a:p>
          <a:p>
            <a:pPr marL="342900" indent="-342900">
              <a:lnSpc>
                <a:spcPct val="110000"/>
              </a:lnSpc>
              <a:spcAft>
                <a:spcPts val="2400"/>
              </a:spcAft>
              <a:buFont typeface="Arial" panose="020B0604020202020204" pitchFamily="34" charset="0"/>
              <a:buChar char="•"/>
            </a:pPr>
            <a:endParaRPr lang="en-GB" sz="2000" dirty="0">
              <a:effectLst/>
              <a:latin typeface="Segoe UI Light" panose="020B0502040204020203" pitchFamily="34" charset="0"/>
              <a:ea typeface="Times New Roman" panose="02020603050405020304" pitchFamily="18" charset="0"/>
              <a:cs typeface="Segoe UI Light" panose="020B0502040204020203" pitchFamily="34" charset="0"/>
            </a:endParaRPr>
          </a:p>
          <a:p>
            <a:pPr>
              <a:lnSpc>
                <a:spcPct val="110000"/>
              </a:lnSpc>
              <a:spcAft>
                <a:spcPts val="2400"/>
              </a:spcAft>
            </a:pPr>
            <a:endParaRPr lang="en-GB" sz="2000" dirty="0">
              <a:effectLst/>
              <a:latin typeface="Segoe UI Light" panose="020B0502040204020203" pitchFamily="34" charset="0"/>
              <a:ea typeface="Times New Roman" panose="02020603050405020304" pitchFamily="18" charset="0"/>
              <a:cs typeface="Segoe UI Light" panose="020B0502040204020203" pitchFamily="34" charset="0"/>
            </a:endParaRPr>
          </a:p>
        </p:txBody>
      </p:sp>
      <p:sp>
        <p:nvSpPr>
          <p:cNvPr id="5" name="Rectangle 4"/>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Agenda</a:t>
            </a: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Tree>
    <p:extLst>
      <p:ext uri="{BB962C8B-B14F-4D97-AF65-F5344CB8AC3E}">
        <p14:creationId xmlns:p14="http://schemas.microsoft.com/office/powerpoint/2010/main" val="1208696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536923" y="216813"/>
            <a:ext cx="11655078" cy="899537"/>
          </a:xfrm>
        </p:spPr>
        <p:txBody>
          <a:bodyPr/>
          <a:lstStyle/>
          <a:p>
            <a:r>
              <a:rPr lang="en-US" dirty="0"/>
              <a:t>What is Data Science Virtual Machine?</a:t>
            </a:r>
          </a:p>
        </p:txBody>
      </p:sp>
      <p:sp>
        <p:nvSpPr>
          <p:cNvPr id="6" name="Text Placeholder 5"/>
          <p:cNvSpPr>
            <a:spLocks noGrp="1"/>
          </p:cNvSpPr>
          <p:nvPr>
            <p:ph type="body" sz="quarter" idx="4294967295"/>
          </p:nvPr>
        </p:nvSpPr>
        <p:spPr>
          <a:xfrm>
            <a:off x="11178" y="1116350"/>
            <a:ext cx="7814147" cy="5108834"/>
          </a:xfrm>
        </p:spPr>
        <p:txBody>
          <a:bodyPr/>
          <a:lstStyle/>
          <a:p>
            <a:r>
              <a:rPr lang="en-US" sz="3137" dirty="0"/>
              <a:t>Custom VM image on Azure Marketplace</a:t>
            </a:r>
          </a:p>
          <a:p>
            <a:r>
              <a:rPr lang="en-US" sz="3137" dirty="0"/>
              <a:t>Contains a set of data science, Azure tools/SDKs</a:t>
            </a:r>
          </a:p>
          <a:p>
            <a:r>
              <a:rPr lang="en-US" sz="3137" dirty="0"/>
              <a:t>All pre-configured and ready to use</a:t>
            </a:r>
          </a:p>
          <a:p>
            <a:r>
              <a:rPr lang="en-US" sz="3137" dirty="0"/>
              <a:t>Pay for cloud hardware usage only. No separate software charges!</a:t>
            </a:r>
          </a:p>
          <a:p>
            <a:r>
              <a:rPr lang="en-US" sz="3137" dirty="0"/>
              <a:t>Pointers to gallery, samples, documentation</a:t>
            </a:r>
          </a:p>
          <a:p>
            <a:r>
              <a:rPr lang="en-US" sz="3137" dirty="0"/>
              <a:t>Windows and Linux Versions</a:t>
            </a:r>
          </a:p>
          <a:p>
            <a:r>
              <a:rPr lang="en-US" sz="3137" dirty="0"/>
              <a:t>Up and running quickly</a:t>
            </a:r>
          </a:p>
        </p:txBody>
      </p:sp>
      <p:pic>
        <p:nvPicPr>
          <p:cNvPr id="4" name="Picture 2"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041" y="1105904"/>
            <a:ext cx="4426725" cy="510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706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49499" y="263264"/>
            <a:ext cx="11655078" cy="899537"/>
          </a:xfrm>
        </p:spPr>
        <p:txBody>
          <a:bodyPr/>
          <a:lstStyle/>
          <a:p>
            <a:r>
              <a:rPr lang="en-US" dirty="0"/>
              <a:t>Usage Scenarios</a:t>
            </a:r>
          </a:p>
        </p:txBody>
      </p:sp>
      <p:sp>
        <p:nvSpPr>
          <p:cNvPr id="3" name="Text Placeholder 2"/>
          <p:cNvSpPr>
            <a:spLocks noGrp="1"/>
          </p:cNvSpPr>
          <p:nvPr>
            <p:ph type="body" sz="quarter" idx="4294967295"/>
          </p:nvPr>
        </p:nvSpPr>
        <p:spPr>
          <a:xfrm>
            <a:off x="1" y="1192607"/>
            <a:ext cx="5752059" cy="2570708"/>
          </a:xfrm>
        </p:spPr>
        <p:txBody>
          <a:bodyPr/>
          <a:lstStyle/>
          <a:p>
            <a:r>
              <a:rPr lang="en-US" sz="3137" dirty="0" err="1"/>
              <a:t>Onprem</a:t>
            </a:r>
            <a:r>
              <a:rPr lang="en-US" sz="3137" dirty="0"/>
              <a:t> Analytics desktop replacement in the cloud </a:t>
            </a:r>
          </a:p>
          <a:p>
            <a:pPr lvl="2">
              <a:buFont typeface="Wingdings" panose="05000000000000000000" pitchFamily="2" charset="2"/>
              <a:buChar char="v"/>
            </a:pPr>
            <a:r>
              <a:rPr lang="en-US" sz="2353" dirty="0"/>
              <a:t>Consistent setup across team, promote sharing and collaboration</a:t>
            </a:r>
          </a:p>
          <a:p>
            <a:pPr lvl="2">
              <a:buFont typeface="Wingdings" panose="05000000000000000000" pitchFamily="2" charset="2"/>
              <a:buChar char="v"/>
            </a:pPr>
            <a:r>
              <a:rPr lang="en-US" sz="2353" dirty="0"/>
              <a:t>Azure scale and management</a:t>
            </a:r>
          </a:p>
          <a:p>
            <a:pPr lvl="2">
              <a:buFont typeface="Wingdings" panose="05000000000000000000" pitchFamily="2" charset="2"/>
              <a:buChar char="v"/>
            </a:pPr>
            <a:r>
              <a:rPr lang="en-US" sz="2353" dirty="0"/>
              <a:t>Near-Zero Setup</a:t>
            </a:r>
          </a:p>
        </p:txBody>
      </p:sp>
      <p:sp>
        <p:nvSpPr>
          <p:cNvPr id="4" name="Text Placeholder 3"/>
          <p:cNvSpPr>
            <a:spLocks noGrp="1"/>
          </p:cNvSpPr>
          <p:nvPr>
            <p:ph type="body" sz="quarter" idx="4294967295"/>
          </p:nvPr>
        </p:nvSpPr>
        <p:spPr>
          <a:xfrm>
            <a:off x="6215835" y="1189495"/>
            <a:ext cx="5976165" cy="3431132"/>
          </a:xfrm>
        </p:spPr>
        <p:txBody>
          <a:bodyPr/>
          <a:lstStyle/>
          <a:p>
            <a:r>
              <a:rPr lang="en-US" sz="3137" dirty="0"/>
              <a:t>Dedicated on-demand elastic capacity for large workloads </a:t>
            </a:r>
          </a:p>
          <a:p>
            <a:pPr lvl="2">
              <a:buFont typeface="Wingdings" panose="05000000000000000000" pitchFamily="2" charset="2"/>
              <a:buChar char="v"/>
            </a:pPr>
            <a:r>
              <a:rPr lang="en-US" sz="2353" dirty="0"/>
              <a:t>Ability to run analytics not feasible on desktop or on shared environment </a:t>
            </a:r>
          </a:p>
          <a:p>
            <a:pPr lvl="2">
              <a:buFont typeface="Wingdings" panose="05000000000000000000" pitchFamily="2" charset="2"/>
              <a:buChar char="v"/>
            </a:pPr>
            <a:r>
              <a:rPr lang="en-US" sz="2353" dirty="0"/>
              <a:t>Pay for what you use</a:t>
            </a:r>
          </a:p>
          <a:p>
            <a:pPr lvl="2">
              <a:buFont typeface="Wingdings" panose="05000000000000000000" pitchFamily="2" charset="2"/>
              <a:buChar char="v"/>
            </a:pPr>
            <a:r>
              <a:rPr lang="en-US" sz="2353" dirty="0" err="1"/>
              <a:t>Eg</a:t>
            </a:r>
            <a:r>
              <a:rPr lang="en-US" sz="2353" dirty="0"/>
              <a:t>: Hackathons, Competitions</a:t>
            </a:r>
          </a:p>
          <a:p>
            <a:endParaRPr lang="en-US" sz="3137" dirty="0"/>
          </a:p>
        </p:txBody>
      </p:sp>
      <p:sp>
        <p:nvSpPr>
          <p:cNvPr id="5" name="Text Placeholder 2"/>
          <p:cNvSpPr txBox="1">
            <a:spLocks/>
          </p:cNvSpPr>
          <p:nvPr/>
        </p:nvSpPr>
        <p:spPr>
          <a:xfrm>
            <a:off x="254781" y="4071307"/>
            <a:ext cx="5752056" cy="2570708"/>
          </a:xfrm>
          <a:prstGeom prst="rect">
            <a:avLst/>
          </a:prstGeom>
        </p:spPr>
        <p:txBody>
          <a:bodyPr vert="horz" wrap="square" lIns="143428" tIns="89642" rIns="143428" bIns="89642"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1677" indent="-281677" defTabSz="914367">
              <a:spcBef>
                <a:spcPts val="1200"/>
              </a:spcBef>
              <a:buClr>
                <a:srgbClr val="FFFFFF"/>
              </a:buClr>
              <a:buFont typeface="Wingdings" panose="05000000000000000000" pitchFamily="2" charset="2"/>
              <a:buChar char="§"/>
              <a:defRPr/>
            </a:pPr>
            <a:r>
              <a:rPr lang="en-US" sz="3137" dirty="0">
                <a:gradFill>
                  <a:gsLst>
                    <a:gs pos="1250">
                      <a:srgbClr val="FFFFFF"/>
                    </a:gs>
                    <a:gs pos="100000">
                      <a:srgbClr val="FFFFFF"/>
                    </a:gs>
                  </a:gsLst>
                  <a:lin ang="5400000" scaled="0"/>
                </a:gradFill>
                <a:latin typeface="Segoe UI Light"/>
              </a:rPr>
              <a:t>Data Science Training and education</a:t>
            </a:r>
          </a:p>
          <a:p>
            <a:pPr marL="520702" lvl="1" indent="-228601" defTabSz="914367">
              <a:buFont typeface="Wingdings" panose="05000000000000000000" pitchFamily="2" charset="2"/>
              <a:buChar char="v"/>
              <a:defRPr/>
            </a:pPr>
            <a:r>
              <a:rPr lang="en-US" sz="2353" dirty="0">
                <a:gradFill>
                  <a:gsLst>
                    <a:gs pos="1250">
                      <a:srgbClr val="FFFFFF"/>
                    </a:gs>
                    <a:gs pos="100000">
                      <a:srgbClr val="FFFFFF"/>
                    </a:gs>
                  </a:gsLst>
                  <a:lin ang="5400000" scaled="0"/>
                </a:gradFill>
                <a:latin typeface="Segoe UI"/>
              </a:rPr>
              <a:t>Consistent setup, ease of support</a:t>
            </a:r>
          </a:p>
          <a:p>
            <a:pPr marL="520702" lvl="1" indent="-228601" defTabSz="914367">
              <a:buFont typeface="Wingdings" panose="05000000000000000000" pitchFamily="2" charset="2"/>
              <a:buChar char="v"/>
              <a:defRPr/>
            </a:pPr>
            <a:r>
              <a:rPr lang="en-US" sz="2353" dirty="0">
                <a:gradFill>
                  <a:gsLst>
                    <a:gs pos="1250">
                      <a:srgbClr val="FFFFFF"/>
                    </a:gs>
                    <a:gs pos="100000">
                      <a:srgbClr val="FFFFFF"/>
                    </a:gs>
                  </a:gsLst>
                  <a:lin ang="5400000" scaled="0"/>
                </a:gradFill>
                <a:latin typeface="Segoe UI"/>
              </a:rPr>
              <a:t>On Demand, Shared / dedicated infrastructure</a:t>
            </a:r>
          </a:p>
          <a:p>
            <a:pPr marL="520702" lvl="1" indent="-228601" defTabSz="914367">
              <a:buFont typeface="Wingdings" panose="05000000000000000000" pitchFamily="2" charset="2"/>
              <a:buChar char="v"/>
              <a:defRPr/>
            </a:pPr>
            <a:r>
              <a:rPr lang="en-US" sz="2353" dirty="0">
                <a:gradFill>
                  <a:gsLst>
                    <a:gs pos="1250">
                      <a:srgbClr val="FFFFFF"/>
                    </a:gs>
                    <a:gs pos="100000">
                      <a:srgbClr val="FFFFFF"/>
                    </a:gs>
                  </a:gsLst>
                  <a:lin ang="5400000" scaled="0"/>
                </a:gradFill>
                <a:latin typeface="Segoe UI"/>
              </a:rPr>
              <a:t>Quick, Low friction startup</a:t>
            </a:r>
          </a:p>
        </p:txBody>
      </p:sp>
      <p:sp>
        <p:nvSpPr>
          <p:cNvPr id="6" name="Text Placeholder 3"/>
          <p:cNvSpPr txBox="1">
            <a:spLocks/>
          </p:cNvSpPr>
          <p:nvPr/>
        </p:nvSpPr>
        <p:spPr>
          <a:xfrm>
            <a:off x="5937894" y="4071310"/>
            <a:ext cx="5976166" cy="2793986"/>
          </a:xfrm>
          <a:prstGeom prst="rect">
            <a:avLst/>
          </a:prstGeom>
        </p:spPr>
        <p:txBody>
          <a:bodyPr vert="horz" wrap="square" lIns="143428" tIns="89642" rIns="143428" bIns="89642"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1677" indent="-281677" defTabSz="914367">
              <a:spcBef>
                <a:spcPts val="1200"/>
              </a:spcBef>
              <a:buClr>
                <a:srgbClr val="FFFFFF"/>
              </a:buClr>
              <a:buFont typeface="Wingdings" panose="05000000000000000000" pitchFamily="2" charset="2"/>
              <a:buChar char="§"/>
              <a:defRPr/>
            </a:pPr>
            <a:r>
              <a:rPr lang="en-US" sz="3137" dirty="0">
                <a:gradFill>
                  <a:gsLst>
                    <a:gs pos="1250">
                      <a:srgbClr val="FFFFFF"/>
                    </a:gs>
                    <a:gs pos="100000">
                      <a:srgbClr val="FFFFFF"/>
                    </a:gs>
                  </a:gsLst>
                  <a:lin ang="5400000" scaled="0"/>
                </a:gradFill>
                <a:latin typeface="Segoe UI Light"/>
              </a:rPr>
              <a:t>Short Experiments &amp; Evaluation</a:t>
            </a:r>
          </a:p>
          <a:p>
            <a:pPr marL="520702" lvl="1" indent="-228601" defTabSz="914367">
              <a:buFont typeface="Wingdings" panose="05000000000000000000" pitchFamily="2" charset="2"/>
              <a:buChar char="v"/>
              <a:defRPr/>
            </a:pPr>
            <a:r>
              <a:rPr lang="en-US" sz="2353" dirty="0">
                <a:gradFill>
                  <a:gsLst>
                    <a:gs pos="1250">
                      <a:srgbClr val="FFFFFF"/>
                    </a:gs>
                    <a:gs pos="100000">
                      <a:srgbClr val="FFFFFF"/>
                    </a:gs>
                  </a:gsLst>
                  <a:lin ang="5400000" scaled="0"/>
                </a:gradFill>
                <a:latin typeface="Segoe UI"/>
              </a:rPr>
              <a:t>Quick, Low Friction startup</a:t>
            </a:r>
          </a:p>
          <a:p>
            <a:pPr marL="520702" lvl="1" indent="-228601" defTabSz="914367">
              <a:buFont typeface="Wingdings" panose="05000000000000000000" pitchFamily="2" charset="2"/>
              <a:buChar char="v"/>
              <a:defRPr/>
            </a:pPr>
            <a:r>
              <a:rPr lang="en-US" sz="2353" dirty="0">
                <a:gradFill>
                  <a:gsLst>
                    <a:gs pos="1250">
                      <a:srgbClr val="FFFFFF"/>
                    </a:gs>
                    <a:gs pos="100000">
                      <a:srgbClr val="FFFFFF"/>
                    </a:gs>
                  </a:gsLst>
                  <a:lin ang="5400000" scaled="0"/>
                </a:gradFill>
                <a:latin typeface="Segoe UI"/>
              </a:rPr>
              <a:t>Spend time evaluating instead of setup</a:t>
            </a:r>
          </a:p>
          <a:p>
            <a:pPr marL="520702" lvl="1" indent="-228601" defTabSz="914367">
              <a:buFont typeface="Wingdings" panose="05000000000000000000" pitchFamily="2" charset="2"/>
              <a:buChar char="v"/>
              <a:defRPr/>
            </a:pPr>
            <a:r>
              <a:rPr lang="en-US" sz="2353" dirty="0">
                <a:gradFill>
                  <a:gsLst>
                    <a:gs pos="1250">
                      <a:srgbClr val="FFFFFF"/>
                    </a:gs>
                    <a:gs pos="100000">
                      <a:srgbClr val="FFFFFF"/>
                    </a:gs>
                  </a:gsLst>
                  <a:lin ang="5400000" scaled="0"/>
                </a:gradFill>
                <a:latin typeface="Segoe UI"/>
              </a:rPr>
              <a:t>Try before you buy</a:t>
            </a:r>
          </a:p>
          <a:p>
            <a:pPr marL="520702" lvl="1" indent="-228601" defTabSz="914367">
              <a:buFont typeface="Wingdings" panose="05000000000000000000" pitchFamily="2" charset="2"/>
              <a:buChar char="v"/>
              <a:defRPr/>
            </a:pPr>
            <a:r>
              <a:rPr lang="en-US" sz="2353" dirty="0">
                <a:gradFill>
                  <a:gsLst>
                    <a:gs pos="1250">
                      <a:srgbClr val="FFFFFF"/>
                    </a:gs>
                    <a:gs pos="100000">
                      <a:srgbClr val="FFFFFF"/>
                    </a:gs>
                  </a:gsLst>
                  <a:lin ang="5400000" scaled="0"/>
                </a:gradFill>
                <a:latin typeface="Segoe UI"/>
              </a:rPr>
              <a:t>Replicate a published experiment</a:t>
            </a:r>
          </a:p>
          <a:p>
            <a:pPr marL="281677" indent="-281677" defTabSz="914367">
              <a:spcBef>
                <a:spcPts val="1200"/>
              </a:spcBef>
              <a:buClr>
                <a:srgbClr val="FFFFFF"/>
              </a:buClr>
              <a:defRPr/>
            </a:pPr>
            <a:endParaRPr lang="en-US" sz="3137" dirty="0">
              <a:gradFill>
                <a:gsLst>
                  <a:gs pos="1250">
                    <a:srgbClr val="FFFFFF"/>
                  </a:gs>
                  <a:gs pos="100000">
                    <a:srgbClr val="FFFFFF"/>
                  </a:gs>
                </a:gsLst>
                <a:lin ang="5400000" scaled="0"/>
              </a:gradFill>
              <a:latin typeface="Segoe UI Light"/>
            </a:endParaRPr>
          </a:p>
        </p:txBody>
      </p:sp>
    </p:spTree>
    <p:extLst>
      <p:ext uri="{BB962C8B-B14F-4D97-AF65-F5344CB8AC3E}">
        <p14:creationId xmlns:p14="http://schemas.microsoft.com/office/powerpoint/2010/main" val="1629715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536923" y="289958"/>
            <a:ext cx="11655078" cy="899537"/>
          </a:xfrm>
        </p:spPr>
        <p:txBody>
          <a:bodyPr/>
          <a:lstStyle/>
          <a:p>
            <a:r>
              <a:rPr lang="en-US" dirty="0"/>
              <a:t>What’s included?</a:t>
            </a:r>
          </a:p>
        </p:txBody>
      </p:sp>
      <p:grpSp>
        <p:nvGrpSpPr>
          <p:cNvPr id="22" name="Group 21"/>
          <p:cNvGrpSpPr/>
          <p:nvPr/>
        </p:nvGrpSpPr>
        <p:grpSpPr>
          <a:xfrm>
            <a:off x="5137373" y="3154914"/>
            <a:ext cx="1792850" cy="821723"/>
            <a:chOff x="1653208" y="5118195"/>
            <a:chExt cx="1828800" cy="838200"/>
          </a:xfrm>
        </p:grpSpPr>
        <p:pic>
          <p:nvPicPr>
            <p:cNvPr id="3" name="Picture 2"/>
            <p:cNvPicPr>
              <a:picLocks noChangeAspect="1"/>
            </p:cNvPicPr>
            <p:nvPr/>
          </p:nvPicPr>
          <p:blipFill>
            <a:blip r:embed="rId3"/>
            <a:stretch>
              <a:fillRect/>
            </a:stretch>
          </p:blipFill>
          <p:spPr>
            <a:xfrm>
              <a:off x="1653208" y="5118195"/>
              <a:ext cx="838200" cy="838200"/>
            </a:xfrm>
            <a:prstGeom prst="rect">
              <a:avLst/>
            </a:prstGeom>
          </p:spPr>
        </p:pic>
        <p:pic>
          <p:nvPicPr>
            <p:cNvPr id="4" name="Picture 3"/>
            <p:cNvPicPr>
              <a:picLocks noChangeAspect="1"/>
            </p:cNvPicPr>
            <p:nvPr/>
          </p:nvPicPr>
          <p:blipFill>
            <a:blip r:embed="rId4"/>
            <a:stretch>
              <a:fillRect/>
            </a:stretch>
          </p:blipFill>
          <p:spPr>
            <a:xfrm>
              <a:off x="2491408" y="5118195"/>
              <a:ext cx="990600" cy="832104"/>
            </a:xfrm>
            <a:prstGeom prst="rect">
              <a:avLst/>
            </a:prstGeom>
          </p:spPr>
        </p:pic>
      </p:grpSp>
      <p:pic>
        <p:nvPicPr>
          <p:cNvPr id="5" name="Picture 4"/>
          <p:cNvPicPr>
            <a:picLocks noChangeAspect="1"/>
          </p:cNvPicPr>
          <p:nvPr/>
        </p:nvPicPr>
        <p:blipFill>
          <a:blip r:embed="rId5"/>
          <a:stretch>
            <a:fillRect/>
          </a:stretch>
        </p:blipFill>
        <p:spPr>
          <a:xfrm>
            <a:off x="736915" y="2719332"/>
            <a:ext cx="1480123" cy="733014"/>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91439" y="2074668"/>
            <a:ext cx="787672" cy="78767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51676" y="4700484"/>
            <a:ext cx="2023411" cy="654849"/>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44835" y="3229607"/>
            <a:ext cx="943114" cy="943114"/>
          </a:xfrm>
          <a:prstGeom prst="rect">
            <a:avLst/>
          </a:prstGeom>
        </p:spPr>
      </p:pic>
      <p:sp>
        <p:nvSpPr>
          <p:cNvPr id="12" name="TextBox 11"/>
          <p:cNvSpPr txBox="1"/>
          <p:nvPr/>
        </p:nvSpPr>
        <p:spPr>
          <a:xfrm>
            <a:off x="561681" y="1554388"/>
            <a:ext cx="1515107" cy="615522"/>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2353" b="1" kern="0" dirty="0" err="1">
                <a:solidFill>
                  <a:srgbClr val="FFB900"/>
                </a:solidFill>
                <a:latin typeface="Segoe UI"/>
              </a:rPr>
              <a:t>xgboost</a:t>
            </a:r>
            <a:endParaRPr lang="en-US" sz="2353" b="1" kern="0" dirty="0">
              <a:solidFill>
                <a:srgbClr val="FFB900"/>
              </a:solidFill>
              <a:latin typeface="Segoe UI"/>
            </a:endParaRPr>
          </a:p>
        </p:txBody>
      </p:sp>
      <p:sp>
        <p:nvSpPr>
          <p:cNvPr id="14" name="TextBox 13"/>
          <p:cNvSpPr txBox="1"/>
          <p:nvPr/>
        </p:nvSpPr>
        <p:spPr>
          <a:xfrm>
            <a:off x="2360808" y="1554388"/>
            <a:ext cx="2548568" cy="615516"/>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2353" b="1" kern="0" dirty="0" err="1">
                <a:solidFill>
                  <a:srgbClr val="FFB900"/>
                </a:solidFill>
                <a:latin typeface="Segoe UI"/>
              </a:rPr>
              <a:t>Vowpal</a:t>
            </a:r>
            <a:r>
              <a:rPr lang="en-US" sz="2353" b="1" kern="0" dirty="0">
                <a:solidFill>
                  <a:srgbClr val="FFB900"/>
                </a:solidFill>
                <a:latin typeface="Segoe UI"/>
              </a:rPr>
              <a:t> Wabbit</a:t>
            </a:r>
          </a:p>
        </p:txBody>
      </p:sp>
      <p:sp>
        <p:nvSpPr>
          <p:cNvPr id="15" name="TextBox 14"/>
          <p:cNvSpPr txBox="1"/>
          <p:nvPr/>
        </p:nvSpPr>
        <p:spPr>
          <a:xfrm>
            <a:off x="3565105" y="4455537"/>
            <a:ext cx="1205963" cy="615522"/>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2353" b="1" kern="0" dirty="0">
                <a:solidFill>
                  <a:srgbClr val="FFB900"/>
                </a:solidFill>
                <a:latin typeface="Segoe UI"/>
              </a:rPr>
              <a:t>Rattle</a:t>
            </a: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8550" y="2010954"/>
            <a:ext cx="915100" cy="915100"/>
          </a:xfrm>
          <a:prstGeom prst="rect">
            <a:avLst/>
          </a:prstGeom>
        </p:spPr>
      </p:pic>
      <p:grpSp>
        <p:nvGrpSpPr>
          <p:cNvPr id="20" name="Group 19"/>
          <p:cNvGrpSpPr/>
          <p:nvPr/>
        </p:nvGrpSpPr>
        <p:grpSpPr>
          <a:xfrm>
            <a:off x="897766" y="4233497"/>
            <a:ext cx="2161675" cy="933977"/>
            <a:chOff x="4977304" y="5404501"/>
            <a:chExt cx="2941560" cy="1095375"/>
          </a:xfrm>
        </p:grpSpPr>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77304" y="5404501"/>
              <a:ext cx="1095375" cy="1095375"/>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72726" y="5404501"/>
              <a:ext cx="1846138" cy="1095375"/>
            </a:xfrm>
            <a:prstGeom prst="rect">
              <a:avLst/>
            </a:prstGeom>
          </p:spPr>
        </p:pic>
      </p:grpSp>
      <p:pic>
        <p:nvPicPr>
          <p:cNvPr id="21" name="Picture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544075" y="3255641"/>
            <a:ext cx="1152183" cy="775804"/>
          </a:xfrm>
          <a:prstGeom prst="rect">
            <a:avLst/>
          </a:prstGeom>
        </p:spPr>
      </p:pic>
      <p:grpSp>
        <p:nvGrpSpPr>
          <p:cNvPr id="26" name="Group 25"/>
          <p:cNvGrpSpPr/>
          <p:nvPr/>
        </p:nvGrpSpPr>
        <p:grpSpPr>
          <a:xfrm>
            <a:off x="10227446" y="1942872"/>
            <a:ext cx="1296797" cy="919468"/>
            <a:chOff x="10924709" y="3117973"/>
            <a:chExt cx="1322800" cy="937905"/>
          </a:xfrm>
        </p:grpSpPr>
        <p:pic>
          <p:nvPicPr>
            <p:cNvPr id="25" name="Picture 2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24709" y="3117973"/>
              <a:ext cx="1322800" cy="937905"/>
            </a:xfrm>
            <a:prstGeom prst="rect">
              <a:avLst/>
            </a:prstGeom>
          </p:spPr>
        </p:pic>
        <p:sp>
          <p:nvSpPr>
            <p:cNvPr id="13" name="TextBox 12"/>
            <p:cNvSpPr txBox="1"/>
            <p:nvPr/>
          </p:nvSpPr>
          <p:spPr>
            <a:xfrm>
              <a:off x="11088430" y="3268410"/>
              <a:ext cx="1130759" cy="627864"/>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2353" kern="0" dirty="0">
                  <a:solidFill>
                    <a:srgbClr val="FFB900"/>
                  </a:solidFill>
                  <a:latin typeface="Segoe UI"/>
                </a:rPr>
                <a:t>CNTK</a:t>
              </a:r>
            </a:p>
          </p:txBody>
        </p:sp>
      </p:grpSp>
      <p:grpSp>
        <p:nvGrpSpPr>
          <p:cNvPr id="27" name="Group 26"/>
          <p:cNvGrpSpPr/>
          <p:nvPr/>
        </p:nvGrpSpPr>
        <p:grpSpPr>
          <a:xfrm>
            <a:off x="7066890" y="3324339"/>
            <a:ext cx="1933989" cy="2704519"/>
            <a:chOff x="7208595" y="3390502"/>
            <a:chExt cx="1972769" cy="2758750"/>
          </a:xfrm>
        </p:grpSpPr>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00878" y="3390502"/>
              <a:ext cx="1280119" cy="716686"/>
            </a:xfrm>
            <a:prstGeom prst="rect">
              <a:avLst/>
            </a:prstGeom>
          </p:spPr>
        </p:pic>
        <p:pic>
          <p:nvPicPr>
            <p:cNvPr id="24" name="Picture 2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208837" y="3390502"/>
              <a:ext cx="788557" cy="792560"/>
            </a:xfrm>
            <a:prstGeom prst="rect">
              <a:avLst/>
            </a:prstGeom>
          </p:spPr>
        </p:pic>
        <p:grpSp>
          <p:nvGrpSpPr>
            <p:cNvPr id="31" name="Group 30"/>
            <p:cNvGrpSpPr/>
            <p:nvPr/>
          </p:nvGrpSpPr>
          <p:grpSpPr>
            <a:xfrm>
              <a:off x="7208595" y="4049784"/>
              <a:ext cx="1972769" cy="2099468"/>
              <a:chOff x="6963555" y="4339394"/>
              <a:chExt cx="1490912" cy="1858416"/>
            </a:xfrm>
          </p:grpSpPr>
          <p:pic>
            <p:nvPicPr>
              <p:cNvPr id="8" name="Picture 7"/>
              <p:cNvPicPr>
                <a:picLocks noChangeAspect="1"/>
              </p:cNvPicPr>
              <p:nvPr/>
            </p:nvPicPr>
            <p:blipFill>
              <a:blip r:embed="rId16"/>
              <a:stretch>
                <a:fillRect/>
              </a:stretch>
            </p:blipFill>
            <p:spPr>
              <a:xfrm>
                <a:off x="6963555" y="4339394"/>
                <a:ext cx="1490911" cy="1332934"/>
              </a:xfrm>
              <a:prstGeom prst="rect">
                <a:avLst/>
              </a:prstGeom>
            </p:spPr>
          </p:pic>
          <p:pic>
            <p:nvPicPr>
              <p:cNvPr id="28" name="Picture 2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71568" y="5672328"/>
                <a:ext cx="694469" cy="525482"/>
              </a:xfrm>
              <a:prstGeom prst="rect">
                <a:avLst/>
              </a:prstGeom>
            </p:spPr>
          </p:pic>
          <p:pic>
            <p:nvPicPr>
              <p:cNvPr id="30" name="Picture 2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74049" y="5672328"/>
                <a:ext cx="780418" cy="525482"/>
              </a:xfrm>
              <a:prstGeom prst="rect">
                <a:avLst/>
              </a:prstGeom>
            </p:spPr>
          </p:pic>
        </p:grpSp>
      </p:grpSp>
      <p:pic>
        <p:nvPicPr>
          <p:cNvPr id="6" name="Picture 5"/>
          <p:cNvPicPr>
            <a:picLocks noChangeAspect="1"/>
          </p:cNvPicPr>
          <p:nvPr/>
        </p:nvPicPr>
        <p:blipFill>
          <a:blip r:embed="rId19"/>
          <a:stretch>
            <a:fillRect/>
          </a:stretch>
        </p:blipFill>
        <p:spPr>
          <a:xfrm>
            <a:off x="3246369" y="2534803"/>
            <a:ext cx="1167220" cy="1148544"/>
          </a:xfrm>
          <a:prstGeom prst="rect">
            <a:avLst/>
          </a:prstGeom>
        </p:spPr>
      </p:pic>
      <p:pic>
        <p:nvPicPr>
          <p:cNvPr id="7" name="Picture 6"/>
          <p:cNvPicPr>
            <a:picLocks noChangeAspect="1"/>
          </p:cNvPicPr>
          <p:nvPr/>
        </p:nvPicPr>
        <p:blipFill>
          <a:blip r:embed="rId20"/>
          <a:stretch>
            <a:fillRect/>
          </a:stretch>
        </p:blipFill>
        <p:spPr>
          <a:xfrm>
            <a:off x="3583636" y="5167473"/>
            <a:ext cx="909045" cy="1017587"/>
          </a:xfrm>
          <a:prstGeom prst="rect">
            <a:avLst/>
          </a:prstGeom>
        </p:spPr>
      </p:pic>
    </p:spTree>
    <p:extLst>
      <p:ext uri="{BB962C8B-B14F-4D97-AF65-F5344CB8AC3E}">
        <p14:creationId xmlns:p14="http://schemas.microsoft.com/office/powerpoint/2010/main" val="158627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80">
                                          <p:stCondLst>
                                            <p:cond delay="0"/>
                                          </p:stCondLst>
                                        </p:cTn>
                                        <p:tgtEl>
                                          <p:spTgt spid="16"/>
                                        </p:tgtEl>
                                      </p:cBhvr>
                                    </p:animEffect>
                                    <p:anim calcmode="lin" valueType="num">
                                      <p:cBhvr>
                                        <p:cTn id="3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43" dur="26">
                                          <p:stCondLst>
                                            <p:cond delay="650"/>
                                          </p:stCondLst>
                                        </p:cTn>
                                        <p:tgtEl>
                                          <p:spTgt spid="16"/>
                                        </p:tgtEl>
                                      </p:cBhvr>
                                      <p:to x="100000" y="60000"/>
                                    </p:animScale>
                                    <p:animScale>
                                      <p:cBhvr>
                                        <p:cTn id="44" dur="166" decel="50000">
                                          <p:stCondLst>
                                            <p:cond delay="676"/>
                                          </p:stCondLst>
                                        </p:cTn>
                                        <p:tgtEl>
                                          <p:spTgt spid="16"/>
                                        </p:tgtEl>
                                      </p:cBhvr>
                                      <p:to x="100000" y="100000"/>
                                    </p:animScale>
                                    <p:animScale>
                                      <p:cBhvr>
                                        <p:cTn id="45" dur="26">
                                          <p:stCondLst>
                                            <p:cond delay="1312"/>
                                          </p:stCondLst>
                                        </p:cTn>
                                        <p:tgtEl>
                                          <p:spTgt spid="16"/>
                                        </p:tgtEl>
                                      </p:cBhvr>
                                      <p:to x="100000" y="80000"/>
                                    </p:animScale>
                                    <p:animScale>
                                      <p:cBhvr>
                                        <p:cTn id="46" dur="166" decel="50000">
                                          <p:stCondLst>
                                            <p:cond delay="1338"/>
                                          </p:stCondLst>
                                        </p:cTn>
                                        <p:tgtEl>
                                          <p:spTgt spid="16"/>
                                        </p:tgtEl>
                                      </p:cBhvr>
                                      <p:to x="100000" y="100000"/>
                                    </p:animScale>
                                    <p:animScale>
                                      <p:cBhvr>
                                        <p:cTn id="47" dur="26">
                                          <p:stCondLst>
                                            <p:cond delay="1642"/>
                                          </p:stCondLst>
                                        </p:cTn>
                                        <p:tgtEl>
                                          <p:spTgt spid="16"/>
                                        </p:tgtEl>
                                      </p:cBhvr>
                                      <p:to x="100000" y="90000"/>
                                    </p:animScale>
                                    <p:animScale>
                                      <p:cBhvr>
                                        <p:cTn id="48" dur="166" decel="50000">
                                          <p:stCondLst>
                                            <p:cond delay="1668"/>
                                          </p:stCondLst>
                                        </p:cTn>
                                        <p:tgtEl>
                                          <p:spTgt spid="16"/>
                                        </p:tgtEl>
                                      </p:cBhvr>
                                      <p:to x="100000" y="100000"/>
                                    </p:animScale>
                                    <p:animScale>
                                      <p:cBhvr>
                                        <p:cTn id="49" dur="26">
                                          <p:stCondLst>
                                            <p:cond delay="1808"/>
                                          </p:stCondLst>
                                        </p:cTn>
                                        <p:tgtEl>
                                          <p:spTgt spid="16"/>
                                        </p:tgtEl>
                                      </p:cBhvr>
                                      <p:to x="100000" y="95000"/>
                                    </p:animScale>
                                    <p:animScale>
                                      <p:cBhvr>
                                        <p:cTn id="50" dur="166" decel="50000">
                                          <p:stCondLst>
                                            <p:cond delay="1834"/>
                                          </p:stCondLst>
                                        </p:cTn>
                                        <p:tgtEl>
                                          <p:spTgt spid="16"/>
                                        </p:tgtEl>
                                      </p:cBhvr>
                                      <p:to x="100000" y="100000"/>
                                    </p:animScale>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fltVal val="0"/>
                                          </p:val>
                                        </p:tav>
                                        <p:tav tm="100000">
                                          <p:val>
                                            <p:strVal val="#ppt_w"/>
                                          </p:val>
                                        </p:tav>
                                      </p:tavLst>
                                    </p:anim>
                                    <p:anim calcmode="lin" valueType="num">
                                      <p:cBhvr>
                                        <p:cTn id="60" dur="500" fill="hold"/>
                                        <p:tgtEl>
                                          <p:spTgt spid="10"/>
                                        </p:tgtEl>
                                        <p:attrNameLst>
                                          <p:attrName>ppt_h</p:attrName>
                                        </p:attrNameLst>
                                      </p:cBhvr>
                                      <p:tavLst>
                                        <p:tav tm="0">
                                          <p:val>
                                            <p:fltVal val="0"/>
                                          </p:val>
                                        </p:tav>
                                        <p:tav tm="100000">
                                          <p:val>
                                            <p:strVal val="#ppt_h"/>
                                          </p:val>
                                        </p:tav>
                                      </p:tavLst>
                                    </p:anim>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1" presetClass="entr" presetSubtype="1" fill="hold" nodeType="click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wheel(1)">
                                      <p:cBhvr>
                                        <p:cTn id="91"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fontScale="90000"/>
          </a:bodyPr>
          <a:lstStyle/>
          <a:p>
            <a:r>
              <a:rPr lang="en-GB" sz="7200" dirty="0">
                <a:latin typeface="Segoe UI Light" panose="020B0502040204020203" pitchFamily="34" charset="0"/>
                <a:ea typeface="Times New Roman" panose="02020603050405020304" pitchFamily="18" charset="0"/>
                <a:cs typeface="Segoe UI Light" panose="020B0502040204020203" pitchFamily="34" charset="0"/>
              </a:rPr>
              <a:t>Machine Learning Workshop</a:t>
            </a:r>
            <a:r>
              <a:rPr lang="en-US" sz="7200" dirty="0">
                <a:latin typeface="Segoe UI Light" panose="020B0502040204020203" pitchFamily="34" charset="0"/>
                <a:cs typeface="Segoe UI Light" panose="020B0502040204020203" pitchFamily="34" charset="0"/>
              </a:rPr>
              <a:t>: Data Science VM</a:t>
            </a: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2490402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345441" y="2477230"/>
            <a:ext cx="8483600" cy="353749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31"/>
          <p:cNvSpPr/>
          <p:nvPr/>
        </p:nvSpPr>
        <p:spPr>
          <a:xfrm>
            <a:off x="2644222" y="2774182"/>
            <a:ext cx="2593948" cy="597409"/>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5B9BD5">
                    <a:lumMod val="60000"/>
                    <a:lumOff val="40000"/>
                  </a:srgbClr>
                </a:solidFill>
                <a:effectLst/>
                <a:uLnTx/>
                <a:uFillTx/>
                <a:latin typeface="Segoe UI Light" panose="020B0502040204020203" pitchFamily="34" charset="0"/>
                <a:ea typeface="+mn-ea"/>
                <a:cs typeface="Segoe UI Light" panose="020B0502040204020203" pitchFamily="34" charset="0"/>
              </a:rPr>
              <a:t>Business Knowledge</a:t>
            </a:r>
          </a:p>
        </p:txBody>
      </p:sp>
      <p:sp>
        <p:nvSpPr>
          <p:cNvPr id="82" name="Rectangle 19"/>
          <p:cNvSpPr/>
          <p:nvPr/>
        </p:nvSpPr>
        <p:spPr>
          <a:xfrm>
            <a:off x="2641239" y="3734566"/>
            <a:ext cx="2593947" cy="638947"/>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5B9BD5">
                    <a:lumMod val="60000"/>
                    <a:lumOff val="40000"/>
                  </a:srgbClr>
                </a:solidFill>
                <a:effectLst/>
                <a:uLnTx/>
                <a:uFillTx/>
                <a:latin typeface="Segoe UI Light" panose="020B0502040204020203" pitchFamily="34" charset="0"/>
                <a:ea typeface="+mn-ea"/>
                <a:cs typeface="Segoe UI Light" panose="020B0502040204020203" pitchFamily="34" charset="0"/>
              </a:rPr>
              <a:t>Data Preparation</a:t>
            </a:r>
          </a:p>
        </p:txBody>
      </p:sp>
      <p:sp>
        <p:nvSpPr>
          <p:cNvPr id="80" name="Rectangle 15"/>
          <p:cNvSpPr/>
          <p:nvPr/>
        </p:nvSpPr>
        <p:spPr>
          <a:xfrm>
            <a:off x="2667289" y="4747418"/>
            <a:ext cx="2593946" cy="579414"/>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5B9BD5">
                    <a:lumMod val="60000"/>
                    <a:lumOff val="40000"/>
                  </a:srgbClr>
                </a:solidFill>
                <a:effectLst/>
                <a:uLnTx/>
                <a:uFillTx/>
                <a:latin typeface="Segoe UI Light" panose="020B0502040204020203" pitchFamily="34" charset="0"/>
                <a:ea typeface="+mn-ea"/>
                <a:cs typeface="Segoe UI Light" panose="020B0502040204020203" pitchFamily="34" charset="0"/>
              </a:rPr>
              <a:t>Modelling</a:t>
            </a:r>
          </a:p>
        </p:txBody>
      </p:sp>
      <p:sp>
        <p:nvSpPr>
          <p:cNvPr id="78" name="Rectangle 14"/>
          <p:cNvSpPr/>
          <p:nvPr/>
        </p:nvSpPr>
        <p:spPr>
          <a:xfrm>
            <a:off x="5820504" y="4751785"/>
            <a:ext cx="2593947" cy="575047"/>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5B9BD5">
                    <a:lumMod val="60000"/>
                    <a:lumOff val="40000"/>
                  </a:srgbClr>
                </a:solidFill>
                <a:effectLst/>
                <a:uLnTx/>
                <a:uFillTx/>
                <a:latin typeface="Segoe UI Light" panose="020B0502040204020203" pitchFamily="34" charset="0"/>
                <a:ea typeface="+mn-ea"/>
                <a:cs typeface="Segoe UI Light" panose="020B0502040204020203" pitchFamily="34" charset="0"/>
              </a:rPr>
              <a:t>Evaluation</a:t>
            </a:r>
          </a:p>
        </p:txBody>
      </p:sp>
      <p:sp>
        <p:nvSpPr>
          <p:cNvPr id="72" name="Rectangle 11"/>
          <p:cNvSpPr/>
          <p:nvPr/>
        </p:nvSpPr>
        <p:spPr>
          <a:xfrm>
            <a:off x="5820504" y="2774182"/>
            <a:ext cx="2593947" cy="597410"/>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5B9BD5">
                    <a:lumMod val="60000"/>
                    <a:lumOff val="40000"/>
                  </a:srgbClr>
                </a:solidFill>
                <a:effectLst/>
                <a:uLnTx/>
                <a:uFillTx/>
                <a:latin typeface="Segoe UI Light" panose="020B0502040204020203" pitchFamily="34" charset="0"/>
                <a:ea typeface="+mn-ea"/>
                <a:cs typeface="Segoe UI Light" panose="020B0502040204020203" pitchFamily="34" charset="0"/>
              </a:rPr>
              <a:t>Data Understanding</a:t>
            </a:r>
          </a:p>
        </p:txBody>
      </p:sp>
      <p:sp>
        <p:nvSpPr>
          <p:cNvPr id="63" name="Rectangle 4"/>
          <p:cNvSpPr/>
          <p:nvPr/>
        </p:nvSpPr>
        <p:spPr>
          <a:xfrm>
            <a:off x="534113" y="1755575"/>
            <a:ext cx="1504709" cy="579415"/>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Idea</a:t>
            </a:r>
          </a:p>
        </p:txBody>
      </p:sp>
      <p:sp>
        <p:nvSpPr>
          <p:cNvPr id="66" name="Rectangle 8"/>
          <p:cNvSpPr/>
          <p:nvPr/>
        </p:nvSpPr>
        <p:spPr>
          <a:xfrm>
            <a:off x="534112" y="2774182"/>
            <a:ext cx="1504709" cy="597409"/>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5B9BD5">
                    <a:lumMod val="60000"/>
                    <a:lumOff val="40000"/>
                  </a:srgbClr>
                </a:solidFill>
                <a:effectLst/>
                <a:uLnTx/>
                <a:uFillTx/>
                <a:latin typeface="Segoe UI Light" panose="020B0502040204020203" pitchFamily="34" charset="0"/>
                <a:ea typeface="+mn-ea"/>
                <a:cs typeface="Segoe UI Light" panose="020B0502040204020203" pitchFamily="34" charset="0"/>
              </a:rPr>
              <a:t>Data</a:t>
            </a:r>
          </a:p>
        </p:txBody>
      </p:sp>
      <p:sp>
        <p:nvSpPr>
          <p:cNvPr id="87" name="Rectangle 41"/>
          <p:cNvSpPr/>
          <p:nvPr/>
        </p:nvSpPr>
        <p:spPr>
          <a:xfrm>
            <a:off x="9465329" y="4747417"/>
            <a:ext cx="2214666" cy="579415"/>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Publish</a:t>
            </a:r>
          </a:p>
        </p:txBody>
      </p:sp>
      <p:cxnSp>
        <p:nvCxnSpPr>
          <p:cNvPr id="89" name="Straight Arrow Connector 44"/>
          <p:cNvCxnSpPr/>
          <p:nvPr/>
        </p:nvCxnSpPr>
        <p:spPr>
          <a:xfrm flipH="1">
            <a:off x="1309534" y="2334990"/>
            <a:ext cx="1" cy="439192"/>
          </a:xfrm>
          <a:prstGeom prst="straightConnector1">
            <a:avLst/>
          </a:prstGeom>
          <a:ln w="28575">
            <a:solidFill>
              <a:srgbClr val="00A4E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45"/>
          <p:cNvCxnSpPr/>
          <p:nvPr/>
        </p:nvCxnSpPr>
        <p:spPr>
          <a:xfrm>
            <a:off x="2061888" y="3072887"/>
            <a:ext cx="605401" cy="0"/>
          </a:xfrm>
          <a:prstGeom prst="straightConnector1">
            <a:avLst/>
          </a:prstGeom>
          <a:ln w="28575">
            <a:solidFill>
              <a:srgbClr val="00A4E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47"/>
          <p:cNvCxnSpPr>
            <a:stCxn id="84" idx="2"/>
            <a:endCxn id="82" idx="0"/>
          </p:cNvCxnSpPr>
          <p:nvPr/>
        </p:nvCxnSpPr>
        <p:spPr>
          <a:xfrm flipH="1">
            <a:off x="3938213" y="3371591"/>
            <a:ext cx="2983" cy="362975"/>
          </a:xfrm>
          <a:prstGeom prst="straightConnector1">
            <a:avLst/>
          </a:prstGeom>
          <a:ln w="28575">
            <a:solidFill>
              <a:srgbClr val="00A4E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51"/>
          <p:cNvCxnSpPr>
            <a:endCxn id="87" idx="1"/>
          </p:cNvCxnSpPr>
          <p:nvPr/>
        </p:nvCxnSpPr>
        <p:spPr>
          <a:xfrm>
            <a:off x="9279683" y="5037125"/>
            <a:ext cx="185646" cy="0"/>
          </a:xfrm>
          <a:prstGeom prst="straightConnector1">
            <a:avLst/>
          </a:prstGeom>
          <a:ln w="28575">
            <a:solidFill>
              <a:srgbClr val="00A4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47"/>
          <p:cNvCxnSpPr>
            <a:stCxn id="82" idx="2"/>
            <a:endCxn id="80" idx="0"/>
          </p:cNvCxnSpPr>
          <p:nvPr/>
        </p:nvCxnSpPr>
        <p:spPr>
          <a:xfrm>
            <a:off x="3938213" y="4373513"/>
            <a:ext cx="26049" cy="373905"/>
          </a:xfrm>
          <a:prstGeom prst="straightConnector1">
            <a:avLst/>
          </a:prstGeom>
          <a:ln w="28575">
            <a:solidFill>
              <a:srgbClr val="00A4E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Machine Learning Process Model</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cxnSp>
        <p:nvCxnSpPr>
          <p:cNvPr id="26" name="Straight Arrow Connector 45"/>
          <p:cNvCxnSpPr>
            <a:stCxn id="78" idx="3"/>
            <a:endCxn id="87" idx="1"/>
          </p:cNvCxnSpPr>
          <p:nvPr/>
        </p:nvCxnSpPr>
        <p:spPr>
          <a:xfrm flipV="1">
            <a:off x="8414451" y="5037125"/>
            <a:ext cx="1050878" cy="2184"/>
          </a:xfrm>
          <a:prstGeom prst="straightConnector1">
            <a:avLst/>
          </a:prstGeom>
          <a:ln w="28575">
            <a:solidFill>
              <a:srgbClr val="00A4EF"/>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80" idx="3"/>
            <a:endCxn id="78" idx="1"/>
          </p:cNvCxnSpPr>
          <p:nvPr/>
        </p:nvCxnSpPr>
        <p:spPr>
          <a:xfrm>
            <a:off x="5261235" y="5037125"/>
            <a:ext cx="559269" cy="2184"/>
          </a:xfrm>
          <a:prstGeom prst="bentConnector3">
            <a:avLst>
              <a:gd name="adj1" fmla="val 50000"/>
            </a:avLst>
          </a:prstGeom>
          <a:ln w="28575">
            <a:solidFill>
              <a:srgbClr val="00A4E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7"/>
          <p:cNvCxnSpPr>
            <a:stCxn id="72" idx="2"/>
            <a:endCxn id="78" idx="0"/>
          </p:cNvCxnSpPr>
          <p:nvPr/>
        </p:nvCxnSpPr>
        <p:spPr>
          <a:xfrm>
            <a:off x="7117478" y="3371592"/>
            <a:ext cx="0" cy="1380193"/>
          </a:xfrm>
          <a:prstGeom prst="straightConnector1">
            <a:avLst/>
          </a:prstGeom>
          <a:ln w="28575">
            <a:solidFill>
              <a:srgbClr val="00A4E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45441" y="5531460"/>
            <a:ext cx="276446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1" u="none" strike="noStrike" kern="1200" cap="none" spc="0" normalizeH="0" baseline="0" noProof="0" dirty="0">
                <a:ln>
                  <a:noFill/>
                </a:ln>
                <a:solidFill>
                  <a:srgbClr val="00A4EF"/>
                </a:solidFill>
                <a:effectLst/>
                <a:uLnTx/>
                <a:uFillTx/>
                <a:latin typeface="Calibri" panose="020F0502020204030204"/>
                <a:ea typeface="+mn-ea"/>
                <a:cs typeface="+mn-cs"/>
              </a:rPr>
              <a:t>Based on the </a:t>
            </a:r>
            <a:r>
              <a:rPr kumimoji="0" lang="en-GB" sz="1600" b="0" i="1" u="none" strike="noStrike" kern="1200" cap="none" spc="0" normalizeH="0" baseline="0" noProof="0" dirty="0">
                <a:ln>
                  <a:noFill/>
                </a:ln>
                <a:solidFill>
                  <a:srgbClr val="00A4EF"/>
                </a:solidFill>
                <a:effectLst/>
                <a:uLnTx/>
                <a:uFillTx/>
                <a:latin typeface="Calibri" panose="020F0502020204030204"/>
                <a:ea typeface="+mn-ea"/>
                <a:cs typeface="+mn-cs"/>
                <a:hlinkClick r:id="rId4"/>
              </a:rPr>
              <a:t>CRISP-DM Model</a:t>
            </a:r>
            <a:endParaRPr kumimoji="0" lang="en-GB" sz="1600" b="0" i="1" u="none" strike="noStrike" kern="1200" cap="none" spc="0" normalizeH="0" baseline="0" noProof="0" dirty="0">
              <a:ln>
                <a:noFill/>
              </a:ln>
              <a:solidFill>
                <a:srgbClr val="00A4EF"/>
              </a:solidFill>
              <a:effectLst/>
              <a:uLnTx/>
              <a:uFillTx/>
              <a:latin typeface="Calibri" panose="020F0502020204030204"/>
              <a:ea typeface="+mn-ea"/>
              <a:cs typeface="+mn-cs"/>
            </a:endParaRPr>
          </a:p>
        </p:txBody>
      </p:sp>
      <p:sp>
        <p:nvSpPr>
          <p:cNvPr id="27" name="Rectangle 11"/>
          <p:cNvSpPr/>
          <p:nvPr/>
        </p:nvSpPr>
        <p:spPr>
          <a:xfrm>
            <a:off x="9465329" y="5784464"/>
            <a:ext cx="2214666" cy="572115"/>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Re-train</a:t>
            </a:r>
          </a:p>
        </p:txBody>
      </p:sp>
      <p:cxnSp>
        <p:nvCxnSpPr>
          <p:cNvPr id="48" name="Straight Arrow Connector 47"/>
          <p:cNvCxnSpPr/>
          <p:nvPr/>
        </p:nvCxnSpPr>
        <p:spPr>
          <a:xfrm flipH="1">
            <a:off x="5261237" y="3072887"/>
            <a:ext cx="582334" cy="0"/>
          </a:xfrm>
          <a:prstGeom prst="straightConnector1">
            <a:avLst/>
          </a:prstGeom>
          <a:ln w="28575">
            <a:solidFill>
              <a:srgbClr val="00A4EF"/>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45"/>
          <p:cNvCxnSpPr>
            <a:stCxn id="27" idx="0"/>
            <a:endCxn id="87" idx="2"/>
          </p:cNvCxnSpPr>
          <p:nvPr/>
        </p:nvCxnSpPr>
        <p:spPr>
          <a:xfrm flipV="1">
            <a:off x="10572662" y="5326832"/>
            <a:ext cx="0" cy="457632"/>
          </a:xfrm>
          <a:prstGeom prst="straightConnector1">
            <a:avLst/>
          </a:prstGeom>
          <a:ln w="28575">
            <a:solidFill>
              <a:srgbClr val="00A4EF"/>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257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259" y="271956"/>
            <a:ext cx="11513029" cy="1158793"/>
          </a:xfrm>
        </p:spPr>
        <p:txBody>
          <a:bodyPr/>
          <a:lstStyle/>
          <a:p>
            <a:r>
              <a:rPr lang="en-US" dirty="0"/>
              <a:t>Machine Learning the </a:t>
            </a:r>
            <a:r>
              <a:rPr lang="en-US" b="1" dirty="0"/>
              <a:t>hard </a:t>
            </a:r>
            <a:r>
              <a:rPr lang="en-US" dirty="0"/>
              <a:t>way</a:t>
            </a:r>
          </a:p>
        </p:txBody>
      </p:sp>
      <p:sp>
        <p:nvSpPr>
          <p:cNvPr id="4" name="TextBox 3"/>
          <p:cNvSpPr txBox="1"/>
          <p:nvPr/>
        </p:nvSpPr>
        <p:spPr>
          <a:xfrm>
            <a:off x="1181433" y="2530136"/>
            <a:ext cx="8814217" cy="4524315"/>
          </a:xfrm>
          <a:prstGeom prst="rect">
            <a:avLst/>
          </a:prstGeom>
          <a:noFill/>
        </p:spPr>
        <p:txBody>
          <a:bodyPr wrap="square" rtlCol="0">
            <a:spAutoFit/>
          </a:bodyPr>
          <a:lstStyle/>
          <a:p>
            <a:pPr marL="285750" indent="-285750">
              <a:buFont typeface="Arial" panose="020B0604020202020204" pitchFamily="34" charset="0"/>
              <a:buChar char="•"/>
            </a:pPr>
            <a:r>
              <a:rPr lang="en-US" sz="5400" dirty="0"/>
              <a:t>Python</a:t>
            </a:r>
          </a:p>
          <a:p>
            <a:pPr marL="285750" indent="-285750">
              <a:buFont typeface="Arial" panose="020B0604020202020204" pitchFamily="34" charset="0"/>
              <a:buChar char="•"/>
            </a:pPr>
            <a:r>
              <a:rPr lang="en-US" sz="5400" dirty="0" err="1"/>
              <a:t>Scikit</a:t>
            </a:r>
            <a:r>
              <a:rPr lang="en-US" sz="5400" dirty="0"/>
              <a:t>-learn</a:t>
            </a:r>
          </a:p>
          <a:p>
            <a:endParaRPr lang="en-US" sz="5400" dirty="0"/>
          </a:p>
          <a:p>
            <a:pPr marL="285750" indent="-285750">
              <a:buFont typeface="Arial" panose="020B0604020202020204" pitchFamily="34" charset="0"/>
              <a:buChar char="•"/>
            </a:pPr>
            <a:r>
              <a:rPr lang="en-US" sz="5400" dirty="0"/>
              <a:t>Classification Example</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endParaRPr lang="en-US" sz="3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0459" y="3068268"/>
            <a:ext cx="5715000" cy="17240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020" y="4903233"/>
            <a:ext cx="2035439" cy="1526579"/>
          </a:xfrm>
          <a:prstGeom prst="rect">
            <a:avLst/>
          </a:prstGeom>
        </p:spPr>
      </p:pic>
    </p:spTree>
    <p:extLst>
      <p:ext uri="{BB962C8B-B14F-4D97-AF65-F5344CB8AC3E}">
        <p14:creationId xmlns:p14="http://schemas.microsoft.com/office/powerpoint/2010/main" val="12755773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8200" y="1690688"/>
            <a:ext cx="10515600" cy="6247864"/>
          </a:xfrm>
          <a:prstGeom prst="rect">
            <a:avLst/>
          </a:prstGeom>
        </p:spPr>
        <p:txBody>
          <a:bodyPr wrap="square">
            <a:spAutoFit/>
          </a:bodyPr>
          <a:lstStyle/>
          <a:p>
            <a:pPr>
              <a:lnSpc>
                <a:spcPct val="110000"/>
              </a:lnSpc>
              <a:spcAft>
                <a:spcPts val="2400"/>
              </a:spcAft>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Microsoft AI Journey.</a:t>
            </a:r>
          </a:p>
          <a:p>
            <a:pPr>
              <a:lnSpc>
                <a:spcPct val="110000"/>
              </a:lnSpc>
              <a:spcAft>
                <a:spcPts val="2400"/>
              </a:spcAft>
            </a:pPr>
            <a:r>
              <a:rPr lang="en-GB" sz="2000" dirty="0">
                <a:latin typeface="Segoe UI Light" panose="020B0502040204020203" pitchFamily="34" charset="0"/>
                <a:ea typeface="Times New Roman" panose="02020603050405020304" pitchFamily="18" charset="0"/>
                <a:cs typeface="Segoe UI Light" panose="020B0502040204020203" pitchFamily="34" charset="0"/>
              </a:rPr>
              <a:t>Cortana Intelligence Suite.</a:t>
            </a:r>
          </a:p>
          <a:p>
            <a:pPr>
              <a:lnSpc>
                <a:spcPct val="110000"/>
              </a:lnSpc>
              <a:spcAft>
                <a:spcPts val="2400"/>
              </a:spcAft>
            </a:pPr>
            <a:r>
              <a:rPr lang="en-GB" sz="2000" dirty="0">
                <a:latin typeface="Segoe UI Light" panose="020B0502040204020203" pitchFamily="34" charset="0"/>
                <a:cs typeface="Segoe UI Light" panose="020B0502040204020203" pitchFamily="34" charset="0"/>
              </a:rPr>
              <a:t>Machine Learning Overview</a:t>
            </a:r>
          </a:p>
          <a:p>
            <a:pPr>
              <a:lnSpc>
                <a:spcPct val="110000"/>
              </a:lnSpc>
              <a:spcAft>
                <a:spcPts val="2400"/>
              </a:spcAft>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Machine Learning Workshop (2 Approaches)</a:t>
            </a:r>
          </a:p>
          <a:p>
            <a:pPr marL="800100" lvl="1" indent="-342900">
              <a:lnSpc>
                <a:spcPct val="110000"/>
              </a:lnSpc>
              <a:spcAft>
                <a:spcPts val="2400"/>
              </a:spcAft>
              <a:buFont typeface="Arial" panose="020B0604020202020204" pitchFamily="34" charset="0"/>
              <a:buChar char="•"/>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Using a Data Scien</a:t>
            </a:r>
            <a:r>
              <a:rPr lang="en-GB" sz="2000" dirty="0">
                <a:latin typeface="Segoe UI Light" panose="020B0502040204020203" pitchFamily="34" charset="0"/>
                <a:ea typeface="Times New Roman" panose="02020603050405020304" pitchFamily="18" charset="0"/>
                <a:cs typeface="Segoe UI Light" panose="020B0502040204020203" pitchFamily="34" charset="0"/>
              </a:rPr>
              <a:t>ce Virtual Machine. (Infrastructure as a Service)</a:t>
            </a:r>
          </a:p>
          <a:p>
            <a:pPr marL="800100" lvl="1" indent="-342900">
              <a:lnSpc>
                <a:spcPct val="110000"/>
              </a:lnSpc>
              <a:spcAft>
                <a:spcPts val="2400"/>
              </a:spcAft>
              <a:buFont typeface="Arial" panose="020B0604020202020204" pitchFamily="34" charset="0"/>
              <a:buChar char="•"/>
            </a:pPr>
            <a:r>
              <a:rPr lang="en-GB" sz="2000" b="1" u="sng" dirty="0">
                <a:effectLst/>
                <a:latin typeface="Segoe UI Light" panose="020B0502040204020203" pitchFamily="34" charset="0"/>
                <a:ea typeface="Times New Roman" panose="02020603050405020304" pitchFamily="18" charset="0"/>
                <a:cs typeface="Segoe UI Light" panose="020B0502040204020203" pitchFamily="34" charset="0"/>
              </a:rPr>
              <a:t>Using an Azure ML Studio (Platform as a Service</a:t>
            </a:r>
            <a:r>
              <a:rPr lang="en-GB" sz="2000" b="1" u="sng" dirty="0">
                <a:latin typeface="Segoe UI Light" panose="020B0502040204020203" pitchFamily="34" charset="0"/>
                <a:ea typeface="Times New Roman" panose="02020603050405020304" pitchFamily="18" charset="0"/>
                <a:cs typeface="Segoe UI Light" panose="020B0502040204020203" pitchFamily="34" charset="0"/>
              </a:rPr>
              <a:t>) </a:t>
            </a:r>
            <a:r>
              <a:rPr lang="en-GB" sz="2000" b="1" u="sng" dirty="0">
                <a:solidFill>
                  <a:srgbClr val="FF0000"/>
                </a:solidFill>
                <a:latin typeface="Segoe UI Light" panose="020B0502040204020203" pitchFamily="34" charset="0"/>
                <a:ea typeface="Times New Roman" panose="02020603050405020304" pitchFamily="18" charset="0"/>
                <a:cs typeface="Segoe UI Light" panose="020B0502040204020203" pitchFamily="34" charset="0"/>
              </a:rPr>
              <a:t>https://studio.azureml.net</a:t>
            </a:r>
            <a:r>
              <a:rPr lang="en-GB" sz="2000" b="1" u="sng" dirty="0">
                <a:latin typeface="Segoe UI Light" panose="020B0502040204020203" pitchFamily="34" charset="0"/>
                <a:ea typeface="Times New Roman" panose="02020603050405020304" pitchFamily="18" charset="0"/>
                <a:cs typeface="Segoe UI Light" panose="020B0502040204020203" pitchFamily="34" charset="0"/>
              </a:rPr>
              <a:t>/</a:t>
            </a:r>
            <a:endParaRPr lang="en-GB" sz="2000" b="1" u="sng" dirty="0">
              <a:effectLst/>
              <a:latin typeface="Segoe UI Light" panose="020B0502040204020203" pitchFamily="34" charset="0"/>
              <a:ea typeface="Times New Roman" panose="02020603050405020304" pitchFamily="18" charset="0"/>
              <a:cs typeface="Segoe UI Light" panose="020B0502040204020203" pitchFamily="34" charset="0"/>
            </a:endParaRPr>
          </a:p>
          <a:p>
            <a:pPr marL="342900" indent="-342900">
              <a:lnSpc>
                <a:spcPct val="110000"/>
              </a:lnSpc>
              <a:spcAft>
                <a:spcPts val="2400"/>
              </a:spcAft>
              <a:buFont typeface="Arial" panose="020B0604020202020204" pitchFamily="34" charset="0"/>
              <a:buChar char="•"/>
            </a:pPr>
            <a:r>
              <a:rPr lang="en-GB" sz="2000" dirty="0">
                <a:latin typeface="Segoe UI Light" panose="020B0502040204020203" pitchFamily="34" charset="0"/>
                <a:ea typeface="Times New Roman" panose="02020603050405020304" pitchFamily="18" charset="0"/>
                <a:cs typeface="Segoe UI Light" panose="020B0502040204020203" pitchFamily="34" charset="0"/>
              </a:rPr>
              <a:t>Microsoft Deep Learning    </a:t>
            </a:r>
          </a:p>
          <a:p>
            <a:pPr marL="342900" indent="-342900">
              <a:lnSpc>
                <a:spcPct val="110000"/>
              </a:lnSpc>
              <a:spcAft>
                <a:spcPts val="2400"/>
              </a:spcAft>
              <a:buFont typeface="Arial" panose="020B0604020202020204" pitchFamily="34" charset="0"/>
              <a:buChar char="•"/>
            </a:pPr>
            <a:r>
              <a:rPr lang="en-GB" sz="2000" dirty="0">
                <a:latin typeface="Segoe UI Light" panose="020B0502040204020203" pitchFamily="34" charset="0"/>
                <a:ea typeface="Times New Roman" panose="02020603050405020304" pitchFamily="18" charset="0"/>
                <a:cs typeface="Segoe UI Light" panose="020B0502040204020203" pitchFamily="34" charset="0"/>
                <a:hlinkClick r:id="rId3"/>
              </a:rPr>
              <a:t>https://www.youtube.com/watch?v=rVF2duPVUTY</a:t>
            </a:r>
            <a:endParaRPr lang="en-GB" sz="2000" dirty="0">
              <a:latin typeface="Segoe UI Light" panose="020B0502040204020203" pitchFamily="34" charset="0"/>
              <a:ea typeface="Times New Roman" panose="02020603050405020304" pitchFamily="18" charset="0"/>
              <a:cs typeface="Segoe UI Light" panose="020B0502040204020203" pitchFamily="34" charset="0"/>
            </a:endParaRPr>
          </a:p>
          <a:p>
            <a:pPr marL="342900" indent="-342900">
              <a:lnSpc>
                <a:spcPct val="110000"/>
              </a:lnSpc>
              <a:spcAft>
                <a:spcPts val="2400"/>
              </a:spcAft>
              <a:buFont typeface="Arial" panose="020B0604020202020204" pitchFamily="34" charset="0"/>
              <a:buChar char="•"/>
            </a:pPr>
            <a:endParaRPr lang="en-GB" sz="2000" dirty="0">
              <a:effectLst/>
              <a:latin typeface="Segoe UI Light" panose="020B0502040204020203" pitchFamily="34" charset="0"/>
              <a:ea typeface="Times New Roman" panose="02020603050405020304" pitchFamily="18" charset="0"/>
              <a:cs typeface="Segoe UI Light" panose="020B0502040204020203" pitchFamily="34" charset="0"/>
            </a:endParaRPr>
          </a:p>
          <a:p>
            <a:pPr>
              <a:lnSpc>
                <a:spcPct val="110000"/>
              </a:lnSpc>
              <a:spcAft>
                <a:spcPts val="2400"/>
              </a:spcAft>
            </a:pPr>
            <a:endParaRPr lang="en-GB" sz="2000" dirty="0">
              <a:effectLst/>
              <a:latin typeface="Segoe UI Light" panose="020B0502040204020203" pitchFamily="34" charset="0"/>
              <a:ea typeface="Times New Roman" panose="02020603050405020304" pitchFamily="18" charset="0"/>
              <a:cs typeface="Segoe UI Light" panose="020B0502040204020203" pitchFamily="34" charset="0"/>
            </a:endParaRPr>
          </a:p>
        </p:txBody>
      </p:sp>
      <p:sp>
        <p:nvSpPr>
          <p:cNvPr id="5" name="Rectangle 4"/>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Agenda</a:t>
            </a: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Tree>
    <p:extLst>
      <p:ext uri="{BB962C8B-B14F-4D97-AF65-F5344CB8AC3E}">
        <p14:creationId xmlns:p14="http://schemas.microsoft.com/office/powerpoint/2010/main" val="796835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2760" y="1894386"/>
            <a:ext cx="4144108" cy="4247317"/>
          </a:xfrm>
          <a:prstGeom prst="rect">
            <a:avLst/>
          </a:prstGeom>
        </p:spPr>
        <p:txBody>
          <a:bodyPr wrap="square">
            <a:spAutoFit/>
          </a:bodyPr>
          <a:lstStyle/>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Fully managed cloud service</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Accessed via a browser</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Best in class machine learning algorithms </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Support for R/Python/SQL</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Collaborative data science </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Quickly deploy models as web services</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Publish to a Gallery</a:t>
            </a:r>
          </a:p>
        </p:txBody>
      </p:sp>
      <p:sp>
        <p:nvSpPr>
          <p:cNvPr id="7" name="Rectangle 6"/>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What is Azure Machine Learning</a:t>
            </a:r>
          </a:p>
        </p:txBody>
      </p:sp>
      <p:pic>
        <p:nvPicPr>
          <p:cNvPr id="10" name="Picture 9"/>
          <p:cNvPicPr>
            <a:picLocks noChangeAspect="1"/>
          </p:cNvPicPr>
          <p:nvPr/>
        </p:nvPicPr>
        <p:blipFill>
          <a:blip r:embed="rId3"/>
          <a:stretch>
            <a:fillRect/>
          </a:stretch>
        </p:blipFill>
        <p:spPr>
          <a:xfrm>
            <a:off x="4543352" y="2297631"/>
            <a:ext cx="7323875" cy="3440825"/>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Tree>
    <p:extLst>
      <p:ext uri="{BB962C8B-B14F-4D97-AF65-F5344CB8AC3E}">
        <p14:creationId xmlns:p14="http://schemas.microsoft.com/office/powerpoint/2010/main" val="1849993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3206595" y="1547193"/>
            <a:ext cx="0" cy="497393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28336" y="324579"/>
            <a:ext cx="11648566" cy="927546"/>
          </a:xfrm>
        </p:spPr>
        <p:txBody>
          <a:bodyPr>
            <a:normAutofit fontScale="90000"/>
          </a:bodyPr>
          <a:lstStyle/>
          <a:p>
            <a:pPr fontAlgn="base">
              <a:spcAft>
                <a:spcPts val="588"/>
              </a:spcAft>
            </a:pPr>
            <a:r>
              <a:rPr lang="en-US" sz="5684" dirty="0">
                <a:gradFill>
                  <a:gsLst>
                    <a:gs pos="0">
                      <a:schemeClr val="bg1"/>
                    </a:gs>
                    <a:gs pos="100000">
                      <a:schemeClr val="bg1"/>
                    </a:gs>
                  </a:gsLst>
                  <a:lin ang="5400000" scaled="1"/>
                </a:gradFill>
              </a:rPr>
              <a:t>Azure Machine Learning Service</a:t>
            </a:r>
            <a:br>
              <a:rPr lang="en-US" sz="5684" dirty="0">
                <a:gradFill>
                  <a:gsLst>
                    <a:gs pos="0">
                      <a:schemeClr val="bg1"/>
                    </a:gs>
                    <a:gs pos="100000">
                      <a:schemeClr val="bg1"/>
                    </a:gs>
                  </a:gsLst>
                  <a:lin ang="5400000" scaled="1"/>
                </a:gradFill>
              </a:rPr>
            </a:br>
            <a:r>
              <a:rPr lang="en-US" sz="2157" dirty="0">
                <a:gradFill>
                  <a:gsLst>
                    <a:gs pos="0">
                      <a:schemeClr val="accent4"/>
                    </a:gs>
                    <a:gs pos="100000">
                      <a:schemeClr val="accent4"/>
                    </a:gs>
                  </a:gsLst>
                  <a:lin ang="5400000" scaled="1"/>
                </a:gradFill>
                <a:latin typeface="Segoe UI"/>
                <a:ea typeface="+mn-ea"/>
                <a:cs typeface="+mn-cs"/>
              </a:rPr>
              <a:t>Data -&gt; Predictive model -&gt; Operational web API in minutes</a:t>
            </a:r>
            <a:endParaRPr lang="en-US" sz="5684" dirty="0">
              <a:solidFill>
                <a:schemeClr val="bg1"/>
              </a:solidFill>
            </a:endParaRPr>
          </a:p>
        </p:txBody>
      </p:sp>
      <p:sp>
        <p:nvSpPr>
          <p:cNvPr id="140" name="TextBox 139"/>
          <p:cNvSpPr txBox="1"/>
          <p:nvPr/>
        </p:nvSpPr>
        <p:spPr>
          <a:xfrm>
            <a:off x="208280" y="3953136"/>
            <a:ext cx="2948214" cy="1164539"/>
          </a:xfrm>
          <a:prstGeom prst="rect">
            <a:avLst/>
          </a:prstGeom>
          <a:noFill/>
        </p:spPr>
        <p:txBody>
          <a:bodyPr wrap="none" lIns="179208" tIns="143366" rIns="179208" bIns="143366" rtlCol="0">
            <a:spAutoFit/>
          </a:bodyPr>
          <a:lstStyle/>
          <a:p>
            <a:pPr defTabSz="914225" fontAlgn="base">
              <a:spcBef>
                <a:spcPct val="0"/>
              </a:spcBef>
              <a:spcAft>
                <a:spcPts val="588"/>
              </a:spcAft>
            </a:pPr>
            <a:r>
              <a:rPr lang="en-US" sz="1568" dirty="0">
                <a:gradFill>
                  <a:gsLst>
                    <a:gs pos="0">
                      <a:srgbClr val="FFFFFF"/>
                    </a:gs>
                    <a:gs pos="100000">
                      <a:srgbClr val="FFFFFF"/>
                    </a:gs>
                  </a:gsLst>
                  <a:lin ang="5400000" scaled="1"/>
                </a:gradFill>
                <a:latin typeface="Segoe UI"/>
                <a:cs typeface="Segoe UI" panose="020B0502040204020203" pitchFamily="34" charset="0"/>
              </a:rPr>
              <a:t>Blobs and Tables</a:t>
            </a:r>
          </a:p>
          <a:p>
            <a:pPr defTabSz="914225" fontAlgn="base">
              <a:spcBef>
                <a:spcPct val="0"/>
              </a:spcBef>
              <a:spcAft>
                <a:spcPts val="588"/>
              </a:spcAft>
            </a:pPr>
            <a:r>
              <a:rPr lang="en-US" sz="1568" dirty="0">
                <a:gradFill>
                  <a:gsLst>
                    <a:gs pos="0">
                      <a:srgbClr val="FFFFFF"/>
                    </a:gs>
                    <a:gs pos="100000">
                      <a:srgbClr val="FFFFFF"/>
                    </a:gs>
                  </a:gsLst>
                  <a:lin ang="5400000" scaled="1"/>
                </a:gradFill>
                <a:latin typeface="Segoe UI"/>
                <a:cs typeface="Segoe UI" panose="020B0502040204020203" pitchFamily="34" charset="0"/>
              </a:rPr>
              <a:t>Hadoop (HDInsight)</a:t>
            </a:r>
          </a:p>
          <a:p>
            <a:pPr defTabSz="914225" fontAlgn="base">
              <a:spcBef>
                <a:spcPct val="0"/>
              </a:spcBef>
              <a:spcAft>
                <a:spcPts val="588"/>
              </a:spcAft>
            </a:pPr>
            <a:r>
              <a:rPr lang="en-US" sz="1568" dirty="0">
                <a:gradFill>
                  <a:gsLst>
                    <a:gs pos="0">
                      <a:srgbClr val="FFFFFF"/>
                    </a:gs>
                    <a:gs pos="100000">
                      <a:srgbClr val="FFFFFF"/>
                    </a:gs>
                  </a:gsLst>
                  <a:lin ang="5400000" scaled="1"/>
                </a:gradFill>
                <a:latin typeface="Segoe UI"/>
                <a:cs typeface="Segoe UI" panose="020B0502040204020203" pitchFamily="34" charset="0"/>
              </a:rPr>
              <a:t>Relational DB (Azure SQL DB)</a:t>
            </a:r>
          </a:p>
        </p:txBody>
      </p:sp>
      <p:sp>
        <p:nvSpPr>
          <p:cNvPr id="21" name="Rectangle 20"/>
          <p:cNvSpPr/>
          <p:nvPr/>
        </p:nvSpPr>
        <p:spPr>
          <a:xfrm>
            <a:off x="774852" y="1474334"/>
            <a:ext cx="1404918" cy="609943"/>
          </a:xfrm>
          <a:prstGeom prst="rect">
            <a:avLst/>
          </a:prstGeom>
        </p:spPr>
        <p:txBody>
          <a:bodyPr wrap="square" lIns="179208" tIns="134406" rIns="179208" bIns="134406">
            <a:spAutoFit/>
          </a:bodyPr>
          <a:lstStyle/>
          <a:p>
            <a:pPr algn="ctr" defTabSz="895870"/>
            <a:r>
              <a:rPr lang="en-US" sz="2157" dirty="0">
                <a:gradFill>
                  <a:gsLst>
                    <a:gs pos="0">
                      <a:srgbClr val="FFFFFF"/>
                    </a:gs>
                    <a:gs pos="100000">
                      <a:srgbClr val="FFFFFF"/>
                    </a:gs>
                  </a:gsLst>
                  <a:lin ang="5400000" scaled="1"/>
                </a:gradFill>
                <a:latin typeface="Segoe UI Light"/>
                <a:ea typeface="Calibri" panose="020F0502020204030204" pitchFamily="34" charset="0"/>
              </a:rPr>
              <a:t>Data</a:t>
            </a:r>
          </a:p>
        </p:txBody>
      </p:sp>
      <p:grpSp>
        <p:nvGrpSpPr>
          <p:cNvPr id="38" name="Group 37"/>
          <p:cNvGrpSpPr/>
          <p:nvPr/>
        </p:nvGrpSpPr>
        <p:grpSpPr>
          <a:xfrm>
            <a:off x="10504461" y="2449152"/>
            <a:ext cx="456983" cy="785046"/>
            <a:chOff x="9384608" y="3646196"/>
            <a:chExt cx="466344" cy="801128"/>
          </a:xfrm>
        </p:grpSpPr>
        <p:grpSp>
          <p:nvGrpSpPr>
            <p:cNvPr id="24" name="Group 23"/>
            <p:cNvGrpSpPr/>
            <p:nvPr/>
          </p:nvGrpSpPr>
          <p:grpSpPr>
            <a:xfrm>
              <a:off x="9384608" y="3646196"/>
              <a:ext cx="466344" cy="801128"/>
              <a:chOff x="9384608" y="3646196"/>
              <a:chExt cx="466344" cy="801128"/>
            </a:xfrm>
          </p:grpSpPr>
          <p:sp>
            <p:nvSpPr>
              <p:cNvPr id="95"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sp>
            <p:nvSpPr>
              <p:cNvPr id="96"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grpSp>
            <p:nvGrpSpPr>
              <p:cNvPr id="125" name="Group 124"/>
              <p:cNvGrpSpPr/>
              <p:nvPr/>
            </p:nvGrpSpPr>
            <p:grpSpPr>
              <a:xfrm>
                <a:off x="9484650" y="3817383"/>
                <a:ext cx="268769" cy="458657"/>
                <a:chOff x="10365212" y="5859572"/>
                <a:chExt cx="483110" cy="660040"/>
              </a:xfrm>
              <a:solidFill>
                <a:schemeClr val="bg1"/>
              </a:solidFill>
            </p:grpSpPr>
            <p:sp>
              <p:nvSpPr>
                <p:cNvPr id="126"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sp>
              <p:nvSpPr>
                <p:cNvPr id="128"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sp>
              <p:nvSpPr>
                <p:cNvPr id="169"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sp>
              <p:nvSpPr>
                <p:cNvPr id="170"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grpSp>
        </p:grpSp>
        <p:sp>
          <p:nvSpPr>
            <p:cNvPr id="97"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sp>
          <p:nvSpPr>
            <p:cNvPr id="98"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sp>
          <p:nvSpPr>
            <p:cNvPr id="99"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sp>
          <p:nvSpPr>
            <p:cNvPr id="100"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sp>
          <p:nvSpPr>
            <p:cNvPr id="102"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grpSp>
      <p:grpSp>
        <p:nvGrpSpPr>
          <p:cNvPr id="41" name="Group 40"/>
          <p:cNvGrpSpPr/>
          <p:nvPr/>
        </p:nvGrpSpPr>
        <p:grpSpPr>
          <a:xfrm>
            <a:off x="9909827" y="3526130"/>
            <a:ext cx="1675601" cy="856174"/>
            <a:chOff x="9708797" y="4105152"/>
            <a:chExt cx="1709928" cy="873714"/>
          </a:xfrm>
        </p:grpSpPr>
        <p:grpSp>
          <p:nvGrpSpPr>
            <p:cNvPr id="15" name="Group 14"/>
            <p:cNvGrpSpPr/>
            <p:nvPr/>
          </p:nvGrpSpPr>
          <p:grpSpPr>
            <a:xfrm>
              <a:off x="9708797" y="4105152"/>
              <a:ext cx="1709928" cy="873714"/>
              <a:chOff x="13377563" y="2176438"/>
              <a:chExt cx="1709928" cy="873714"/>
            </a:xfrm>
          </p:grpSpPr>
          <p:sp>
            <p:nvSpPr>
              <p:cNvPr id="90"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sp>
            <p:nvSpPr>
              <p:cNvPr id="91"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sp>
            <p:nvSpPr>
              <p:cNvPr id="92"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grpSp>
        <p:grpSp>
          <p:nvGrpSpPr>
            <p:cNvPr id="178" name="Group 1031"/>
            <p:cNvGrpSpPr>
              <a:grpSpLocks/>
            </p:cNvGrpSpPr>
            <p:nvPr/>
          </p:nvGrpSpPr>
          <p:grpSpPr bwMode="auto">
            <a:xfrm>
              <a:off x="10118108" y="4299632"/>
              <a:ext cx="923472" cy="460684"/>
              <a:chOff x="4841436" y="5510539"/>
              <a:chExt cx="1049696" cy="523224"/>
            </a:xfrm>
            <a:solidFill>
              <a:schemeClr val="bg1"/>
            </a:solidFill>
          </p:grpSpPr>
          <p:sp>
            <p:nvSpPr>
              <p:cNvPr id="179"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13788">
                  <a:defRPr/>
                </a:pPr>
                <a:endParaRPr lang="en-US" dirty="0">
                  <a:solidFill>
                    <a:srgbClr val="00B0F0"/>
                  </a:solidFill>
                  <a:latin typeface="Segoe UI"/>
                </a:endParaRPr>
              </a:p>
            </p:txBody>
          </p:sp>
          <p:sp>
            <p:nvSpPr>
              <p:cNvPr id="180"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13788">
                  <a:defRPr/>
                </a:pPr>
                <a:endParaRPr lang="en-US" dirty="0">
                  <a:solidFill>
                    <a:srgbClr val="00B0F0"/>
                  </a:solidFill>
                  <a:latin typeface="Segoe UI"/>
                </a:endParaRPr>
              </a:p>
            </p:txBody>
          </p:sp>
          <p:sp>
            <p:nvSpPr>
              <p:cNvPr id="181"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13788">
                  <a:defRPr/>
                </a:pPr>
                <a:endParaRPr lang="en-US" dirty="0">
                  <a:solidFill>
                    <a:srgbClr val="00B0F0"/>
                  </a:solidFill>
                  <a:latin typeface="Segoe UI"/>
                </a:endParaRPr>
              </a:p>
            </p:txBody>
          </p:sp>
          <p:sp>
            <p:nvSpPr>
              <p:cNvPr id="182"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13788">
                  <a:defRPr/>
                </a:pPr>
                <a:endParaRPr lang="en-US" dirty="0">
                  <a:solidFill>
                    <a:srgbClr val="00B0F0"/>
                  </a:solidFill>
                  <a:latin typeface="Segoe UI"/>
                </a:endParaRPr>
              </a:p>
            </p:txBody>
          </p:sp>
          <p:sp>
            <p:nvSpPr>
              <p:cNvPr id="183"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13788">
                  <a:defRPr/>
                </a:pPr>
                <a:endParaRPr lang="en-US" dirty="0">
                  <a:solidFill>
                    <a:srgbClr val="00B0F0"/>
                  </a:solidFill>
                  <a:latin typeface="Segoe UI"/>
                </a:endParaRPr>
              </a:p>
            </p:txBody>
          </p:sp>
          <p:sp>
            <p:nvSpPr>
              <p:cNvPr id="184"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13788">
                  <a:defRPr/>
                </a:pPr>
                <a:endParaRPr lang="en-US" dirty="0">
                  <a:solidFill>
                    <a:srgbClr val="00B0F0"/>
                  </a:solidFill>
                  <a:latin typeface="Segoe UI"/>
                </a:endParaRPr>
              </a:p>
            </p:txBody>
          </p:sp>
          <p:sp>
            <p:nvSpPr>
              <p:cNvPr id="185"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13788">
                  <a:defRPr/>
                </a:pPr>
                <a:endParaRPr lang="en-US" dirty="0">
                  <a:solidFill>
                    <a:srgbClr val="00B0F0"/>
                  </a:solidFill>
                  <a:latin typeface="Segoe UI"/>
                </a:endParaRPr>
              </a:p>
            </p:txBody>
          </p:sp>
          <p:sp>
            <p:nvSpPr>
              <p:cNvPr id="186"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13788">
                  <a:defRPr/>
                </a:pPr>
                <a:endParaRPr lang="en-US" dirty="0">
                  <a:solidFill>
                    <a:srgbClr val="00B0F0"/>
                  </a:solidFill>
                  <a:latin typeface="Segoe UI"/>
                </a:endParaRPr>
              </a:p>
            </p:txBody>
          </p:sp>
          <p:sp>
            <p:nvSpPr>
              <p:cNvPr id="187"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13788">
                  <a:defRPr/>
                </a:pPr>
                <a:endParaRPr lang="en-US" dirty="0">
                  <a:solidFill>
                    <a:srgbClr val="00B0F0"/>
                  </a:solidFill>
                  <a:latin typeface="Segoe UI"/>
                </a:endParaRPr>
              </a:p>
            </p:txBody>
          </p:sp>
          <p:sp>
            <p:nvSpPr>
              <p:cNvPr id="188"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13788">
                  <a:defRPr/>
                </a:pPr>
                <a:endParaRPr lang="en-US" dirty="0">
                  <a:solidFill>
                    <a:srgbClr val="00B0F0"/>
                  </a:solidFill>
                  <a:latin typeface="Segoe UI"/>
                </a:endParaRPr>
              </a:p>
            </p:txBody>
          </p:sp>
          <p:sp>
            <p:nvSpPr>
              <p:cNvPr id="189"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13788">
                  <a:defRPr/>
                </a:pPr>
                <a:endParaRPr lang="en-US" dirty="0">
                  <a:solidFill>
                    <a:srgbClr val="00B0F0"/>
                  </a:solidFill>
                  <a:latin typeface="Segoe UI"/>
                </a:endParaRPr>
              </a:p>
            </p:txBody>
          </p:sp>
        </p:grpSp>
      </p:grpSp>
      <p:grpSp>
        <p:nvGrpSpPr>
          <p:cNvPr id="37" name="Group 36"/>
          <p:cNvGrpSpPr/>
          <p:nvPr/>
        </p:nvGrpSpPr>
        <p:grpSpPr>
          <a:xfrm>
            <a:off x="10226757" y="4690727"/>
            <a:ext cx="1087271" cy="706407"/>
            <a:chOff x="10355354" y="2960609"/>
            <a:chExt cx="1109544" cy="720878"/>
          </a:xfrm>
        </p:grpSpPr>
        <p:grpSp>
          <p:nvGrpSpPr>
            <p:cNvPr id="34" name="Group 33"/>
            <p:cNvGrpSpPr/>
            <p:nvPr/>
          </p:nvGrpSpPr>
          <p:grpSpPr>
            <a:xfrm>
              <a:off x="10355354" y="2960609"/>
              <a:ext cx="1109544" cy="720878"/>
              <a:chOff x="10355354" y="2831936"/>
              <a:chExt cx="1307592" cy="849551"/>
            </a:xfrm>
          </p:grpSpPr>
          <p:sp>
            <p:nvSpPr>
              <p:cNvPr id="103"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sp>
            <p:nvSpPr>
              <p:cNvPr id="104"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89604" tIns="44802" rIns="89604" bIns="44802" numCol="1" anchor="t" anchorCtr="0" compatLnSpc="1">
                <a:prstTxWarp prst="textNoShape">
                  <a:avLst/>
                </a:prstTxWarp>
              </a:bodyPr>
              <a:lstStyle/>
              <a:p>
                <a:pPr defTabSz="914225"/>
                <a:endParaRPr lang="en-US" sz="1765" dirty="0">
                  <a:solidFill>
                    <a:srgbClr val="00B0F0"/>
                  </a:solidFill>
                  <a:latin typeface="Segoe UI"/>
                </a:endParaRPr>
              </a:p>
            </p:txBody>
          </p:sp>
        </p:grpSp>
        <p:grpSp>
          <p:nvGrpSpPr>
            <p:cNvPr id="271" name="Group 1031"/>
            <p:cNvGrpSpPr>
              <a:grpSpLocks/>
            </p:cNvGrpSpPr>
            <p:nvPr/>
          </p:nvGrpSpPr>
          <p:grpSpPr bwMode="auto">
            <a:xfrm>
              <a:off x="10599291" y="3157951"/>
              <a:ext cx="595154" cy="296900"/>
              <a:chOff x="4841436" y="5510539"/>
              <a:chExt cx="1049696" cy="523224"/>
            </a:xfrm>
            <a:solidFill>
              <a:schemeClr val="bg1"/>
            </a:solidFill>
          </p:grpSpPr>
          <p:sp>
            <p:nvSpPr>
              <p:cNvPr id="272"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13788">
                  <a:defRPr/>
                </a:pPr>
                <a:endParaRPr lang="en-US" dirty="0">
                  <a:solidFill>
                    <a:srgbClr val="00B0F0"/>
                  </a:solidFill>
                  <a:latin typeface="Segoe UI"/>
                </a:endParaRPr>
              </a:p>
            </p:txBody>
          </p:sp>
          <p:sp>
            <p:nvSpPr>
              <p:cNvPr id="273"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13788">
                  <a:defRPr/>
                </a:pPr>
                <a:endParaRPr lang="en-US" dirty="0">
                  <a:solidFill>
                    <a:srgbClr val="00B0F0"/>
                  </a:solidFill>
                  <a:latin typeface="Segoe UI"/>
                </a:endParaRPr>
              </a:p>
            </p:txBody>
          </p:sp>
          <p:sp>
            <p:nvSpPr>
              <p:cNvPr id="274"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13788">
                  <a:defRPr/>
                </a:pPr>
                <a:endParaRPr lang="en-US" dirty="0">
                  <a:solidFill>
                    <a:srgbClr val="00B0F0"/>
                  </a:solidFill>
                  <a:latin typeface="Segoe UI"/>
                </a:endParaRPr>
              </a:p>
            </p:txBody>
          </p:sp>
          <p:sp>
            <p:nvSpPr>
              <p:cNvPr id="275"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13788">
                  <a:defRPr/>
                </a:pPr>
                <a:endParaRPr lang="en-US" dirty="0">
                  <a:solidFill>
                    <a:srgbClr val="00B0F0"/>
                  </a:solidFill>
                  <a:latin typeface="Segoe UI"/>
                </a:endParaRPr>
              </a:p>
            </p:txBody>
          </p:sp>
          <p:sp>
            <p:nvSpPr>
              <p:cNvPr id="276"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13788">
                  <a:defRPr/>
                </a:pPr>
                <a:endParaRPr lang="en-US" dirty="0">
                  <a:solidFill>
                    <a:srgbClr val="00B0F0"/>
                  </a:solidFill>
                  <a:latin typeface="Segoe UI"/>
                </a:endParaRPr>
              </a:p>
            </p:txBody>
          </p:sp>
          <p:sp>
            <p:nvSpPr>
              <p:cNvPr id="277"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13788">
                  <a:defRPr/>
                </a:pPr>
                <a:endParaRPr lang="en-US" dirty="0">
                  <a:solidFill>
                    <a:srgbClr val="00B0F0"/>
                  </a:solidFill>
                  <a:latin typeface="Segoe UI"/>
                </a:endParaRPr>
              </a:p>
            </p:txBody>
          </p:sp>
          <p:sp>
            <p:nvSpPr>
              <p:cNvPr id="278"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13788">
                  <a:defRPr/>
                </a:pPr>
                <a:endParaRPr lang="en-US" dirty="0">
                  <a:solidFill>
                    <a:srgbClr val="00B0F0"/>
                  </a:solidFill>
                  <a:latin typeface="Segoe UI"/>
                </a:endParaRPr>
              </a:p>
            </p:txBody>
          </p:sp>
          <p:sp>
            <p:nvSpPr>
              <p:cNvPr id="279"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13788">
                  <a:defRPr/>
                </a:pPr>
                <a:endParaRPr lang="en-US" dirty="0">
                  <a:solidFill>
                    <a:srgbClr val="00B0F0"/>
                  </a:solidFill>
                  <a:latin typeface="Segoe UI"/>
                </a:endParaRPr>
              </a:p>
            </p:txBody>
          </p:sp>
          <p:sp>
            <p:nvSpPr>
              <p:cNvPr id="280"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13788">
                  <a:defRPr/>
                </a:pPr>
                <a:endParaRPr lang="en-US" dirty="0">
                  <a:solidFill>
                    <a:srgbClr val="00B0F0"/>
                  </a:solidFill>
                  <a:latin typeface="Segoe UI"/>
                </a:endParaRPr>
              </a:p>
            </p:txBody>
          </p:sp>
          <p:sp>
            <p:nvSpPr>
              <p:cNvPr id="281"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13788">
                  <a:defRPr/>
                </a:pPr>
                <a:endParaRPr lang="en-US" dirty="0">
                  <a:solidFill>
                    <a:srgbClr val="00B0F0"/>
                  </a:solidFill>
                  <a:latin typeface="Segoe UI"/>
                </a:endParaRPr>
              </a:p>
            </p:txBody>
          </p:sp>
          <p:sp>
            <p:nvSpPr>
              <p:cNvPr id="282"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13788">
                  <a:defRPr/>
                </a:pPr>
                <a:endParaRPr lang="en-US" dirty="0">
                  <a:solidFill>
                    <a:srgbClr val="00B0F0"/>
                  </a:solidFill>
                  <a:latin typeface="Segoe UI"/>
                </a:endParaRPr>
              </a:p>
            </p:txBody>
          </p:sp>
        </p:grpSp>
      </p:grpSp>
      <p:sp>
        <p:nvSpPr>
          <p:cNvPr id="303" name="Rectangle 302"/>
          <p:cNvSpPr/>
          <p:nvPr/>
        </p:nvSpPr>
        <p:spPr>
          <a:xfrm>
            <a:off x="10149121" y="1488083"/>
            <a:ext cx="1137441" cy="609849"/>
          </a:xfrm>
          <a:prstGeom prst="rect">
            <a:avLst/>
          </a:prstGeom>
        </p:spPr>
        <p:txBody>
          <a:bodyPr wrap="none" lIns="179208" tIns="134406" rIns="179208" bIns="134406">
            <a:spAutoFit/>
          </a:bodyPr>
          <a:lstStyle/>
          <a:p>
            <a:pPr defTabSz="895870"/>
            <a:r>
              <a:rPr lang="en-US" sz="2157" dirty="0">
                <a:gradFill>
                  <a:gsLst>
                    <a:gs pos="0">
                      <a:srgbClr val="FFFFFF"/>
                    </a:gs>
                    <a:gs pos="100000">
                      <a:srgbClr val="FFFFFF"/>
                    </a:gs>
                  </a:gsLst>
                  <a:lin ang="5400000" scaled="1"/>
                </a:gradFill>
                <a:latin typeface="Segoe UI Light"/>
                <a:ea typeface="Calibri" panose="020F0502020204030204" pitchFamily="34" charset="0"/>
              </a:rPr>
              <a:t>Clients</a:t>
            </a:r>
          </a:p>
        </p:txBody>
      </p:sp>
      <p:sp>
        <p:nvSpPr>
          <p:cNvPr id="339" name="Rectangle 338"/>
          <p:cNvSpPr>
            <a:spLocks noChangeAspect="1"/>
          </p:cNvSpPr>
          <p:nvPr/>
        </p:nvSpPr>
        <p:spPr bwMode="auto">
          <a:xfrm>
            <a:off x="6996928" y="3737954"/>
            <a:ext cx="1823876" cy="387717"/>
          </a:xfrm>
          <a:prstGeom prst="rect">
            <a:avLst/>
          </a:prstGeom>
          <a:noFill/>
          <a:ln w="38100" cap="flat" cmpd="sng" algn="ctr">
            <a:noFill/>
            <a:prstDash val="solid"/>
            <a:headEnd type="none" w="med" len="med"/>
            <a:tailEnd type="none" w="med" len="med"/>
          </a:ln>
          <a:effectLst/>
        </p:spPr>
        <p:txBody>
          <a:bodyPr vert="horz" wrap="square" lIns="91384" tIns="89604" rIns="91384" bIns="89604" numCol="1" rtlCol="0" anchor="t" anchorCtr="0" compatLnSpc="1">
            <a:prstTxWarp prst="textNoShape">
              <a:avLst/>
            </a:prstTxWarp>
          </a:bodyPr>
          <a:lstStyle/>
          <a:p>
            <a:pPr algn="ctr" defTabSz="914225" fontAlgn="base">
              <a:lnSpc>
                <a:spcPct val="90000"/>
              </a:lnSpc>
              <a:spcBef>
                <a:spcPct val="0"/>
              </a:spcBef>
              <a:spcAft>
                <a:spcPts val="588"/>
              </a:spcAft>
            </a:pPr>
            <a:r>
              <a:rPr lang="en-US" sz="1173" dirty="0">
                <a:gradFill>
                  <a:gsLst>
                    <a:gs pos="0">
                      <a:srgbClr val="FFFFFF"/>
                    </a:gs>
                    <a:gs pos="100000">
                      <a:srgbClr val="FFFFFF"/>
                    </a:gs>
                  </a:gsLst>
                  <a:lin ang="5400000" scaled="1"/>
                </a:gradFill>
                <a:latin typeface="Segoe UI"/>
              </a:rPr>
              <a:t>Model is now a web service that is callable</a:t>
            </a:r>
          </a:p>
        </p:txBody>
      </p:sp>
      <p:pic>
        <p:nvPicPr>
          <p:cNvPr id="4" name="Picture 3"/>
          <p:cNvPicPr>
            <a:picLocks noChangeAspect="1"/>
          </p:cNvPicPr>
          <p:nvPr/>
        </p:nvPicPr>
        <p:blipFill>
          <a:blip r:embed="rId3"/>
          <a:stretch>
            <a:fillRect/>
          </a:stretch>
        </p:blipFill>
        <p:spPr>
          <a:xfrm>
            <a:off x="579926" y="2441762"/>
            <a:ext cx="2002083" cy="1140588"/>
          </a:xfrm>
          <a:prstGeom prst="rect">
            <a:avLst/>
          </a:prstGeom>
        </p:spPr>
      </p:pic>
      <p:pic>
        <p:nvPicPr>
          <p:cNvPr id="5" name="Picture 4"/>
          <p:cNvPicPr>
            <a:picLocks noChangeAspect="1"/>
          </p:cNvPicPr>
          <p:nvPr/>
        </p:nvPicPr>
        <p:blipFill>
          <a:blip r:embed="rId4"/>
          <a:stretch>
            <a:fillRect/>
          </a:stretch>
        </p:blipFill>
        <p:spPr>
          <a:xfrm>
            <a:off x="6480558" y="2813277"/>
            <a:ext cx="723797" cy="156303"/>
          </a:xfrm>
          <a:prstGeom prst="rect">
            <a:avLst/>
          </a:prstGeom>
        </p:spPr>
      </p:pic>
      <p:pic>
        <p:nvPicPr>
          <p:cNvPr id="11" name="Picture 10"/>
          <p:cNvPicPr>
            <a:picLocks noChangeAspect="1"/>
          </p:cNvPicPr>
          <p:nvPr/>
        </p:nvPicPr>
        <p:blipFill>
          <a:blip r:embed="rId5"/>
          <a:stretch>
            <a:fillRect/>
          </a:stretch>
        </p:blipFill>
        <p:spPr>
          <a:xfrm>
            <a:off x="2564607" y="3156985"/>
            <a:ext cx="723797" cy="156303"/>
          </a:xfrm>
          <a:prstGeom prst="rect">
            <a:avLst/>
          </a:prstGeom>
        </p:spPr>
      </p:pic>
      <p:cxnSp>
        <p:nvCxnSpPr>
          <p:cNvPr id="111" name="Straight Connector 110"/>
          <p:cNvCxnSpPr/>
          <p:nvPr/>
        </p:nvCxnSpPr>
        <p:spPr>
          <a:xfrm>
            <a:off x="9238442" y="1547193"/>
            <a:ext cx="0" cy="497393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898018" y="5036476"/>
            <a:ext cx="2030321" cy="1196808"/>
            <a:chOff x="6508199" y="5380459"/>
            <a:chExt cx="2030609" cy="1196978"/>
          </a:xfrm>
        </p:grpSpPr>
        <p:sp>
          <p:nvSpPr>
            <p:cNvPr id="340" name="Rectangle 339"/>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1384" tIns="89604" rIns="91384" bIns="89604" numCol="1" rtlCol="0" anchor="t" anchorCtr="0" compatLnSpc="1">
              <a:prstTxWarp prst="textNoShape">
                <a:avLst/>
              </a:prstTxWarp>
            </a:bodyPr>
            <a:lstStyle/>
            <a:p>
              <a:pPr algn="ctr" defTabSz="914225" fontAlgn="base">
                <a:lnSpc>
                  <a:spcPct val="90000"/>
                </a:lnSpc>
                <a:spcBef>
                  <a:spcPct val="0"/>
                </a:spcBef>
                <a:spcAft>
                  <a:spcPts val="588"/>
                </a:spcAft>
              </a:pPr>
              <a:r>
                <a:rPr lang="en-US" sz="1173" dirty="0">
                  <a:gradFill>
                    <a:gsLst>
                      <a:gs pos="0">
                        <a:srgbClr val="FFFFFF"/>
                      </a:gs>
                      <a:gs pos="100000">
                        <a:srgbClr val="FFFFFF"/>
                      </a:gs>
                    </a:gsLst>
                    <a:lin ang="5400000" scaled="1"/>
                  </a:gradFill>
                  <a:latin typeface="Segoe UI"/>
                </a:rPr>
                <a:t>Monetize the API through our marketplace</a:t>
              </a:r>
            </a:p>
          </p:txBody>
        </p:sp>
        <p:pic>
          <p:nvPicPr>
            <p:cNvPr id="10" name="Picture 9"/>
            <p:cNvPicPr>
              <a:picLocks noChangeAspect="1"/>
            </p:cNvPicPr>
            <p:nvPr/>
          </p:nvPicPr>
          <p:blipFill>
            <a:blip r:embed="rId6"/>
            <a:stretch>
              <a:fillRect/>
            </a:stretch>
          </p:blipFill>
          <p:spPr>
            <a:xfrm>
              <a:off x="6922450" y="5380459"/>
              <a:ext cx="1210733" cy="722475"/>
            </a:xfrm>
            <a:prstGeom prst="rect">
              <a:avLst/>
            </a:prstGeom>
          </p:spPr>
        </p:pic>
        <p:cxnSp>
          <p:nvCxnSpPr>
            <p:cNvPr id="117" name="Straight Connector 116"/>
            <p:cNvCxnSpPr/>
            <p:nvPr/>
          </p:nvCxnSpPr>
          <p:spPr>
            <a:xfrm>
              <a:off x="6516825" y="6186126"/>
              <a:ext cx="202198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7273956" y="2115333"/>
            <a:ext cx="1269819" cy="1546128"/>
            <a:chOff x="6954979" y="2097980"/>
            <a:chExt cx="1270000" cy="1546347"/>
          </a:xfrm>
        </p:grpSpPr>
        <p:sp>
          <p:nvSpPr>
            <p:cNvPr id="19" name="Oval 18"/>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Segoe UI"/>
              </a:endParaRPr>
            </a:p>
          </p:txBody>
        </p:sp>
        <p:grpSp>
          <p:nvGrpSpPr>
            <p:cNvPr id="18" name="Group 17"/>
            <p:cNvGrpSpPr/>
            <p:nvPr/>
          </p:nvGrpSpPr>
          <p:grpSpPr>
            <a:xfrm>
              <a:off x="6954979" y="2453658"/>
              <a:ext cx="1270000" cy="1190669"/>
              <a:chOff x="6444986" y="2494569"/>
              <a:chExt cx="1270000" cy="1190669"/>
            </a:xfrm>
          </p:grpSpPr>
          <p:pic>
            <p:nvPicPr>
              <p:cNvPr id="9" name="Picture 8"/>
              <p:cNvPicPr>
                <a:picLocks noChangeAspect="1"/>
              </p:cNvPicPr>
              <p:nvPr/>
            </p:nvPicPr>
            <p:blipFill>
              <a:blip r:embed="rId7"/>
              <a:stretch>
                <a:fillRect/>
              </a:stretch>
            </p:blipFill>
            <p:spPr>
              <a:xfrm>
                <a:off x="6444986" y="2494569"/>
                <a:ext cx="1270000" cy="1187225"/>
              </a:xfrm>
              <a:prstGeom prst="rect">
                <a:avLst/>
              </a:prstGeom>
            </p:spPr>
          </p:pic>
          <p:sp>
            <p:nvSpPr>
              <p:cNvPr id="120" name="Rectangle 119"/>
              <p:cNvSpPr/>
              <p:nvPr/>
            </p:nvSpPr>
            <p:spPr>
              <a:xfrm>
                <a:off x="6672560" y="3075302"/>
                <a:ext cx="757799" cy="609936"/>
              </a:xfrm>
              <a:prstGeom prst="rect">
                <a:avLst/>
              </a:prstGeom>
            </p:spPr>
            <p:txBody>
              <a:bodyPr wrap="none" lIns="179208" tIns="134406" rIns="179208" bIns="134406">
                <a:spAutoFit/>
              </a:bodyPr>
              <a:lstStyle/>
              <a:p>
                <a:pPr defTabSz="895870"/>
                <a:r>
                  <a:rPr lang="en-US" sz="2157" dirty="0">
                    <a:solidFill>
                      <a:srgbClr val="0070C0"/>
                    </a:solidFill>
                    <a:latin typeface="Segoe UI Light"/>
                    <a:ea typeface="Calibri" panose="020F0502020204030204" pitchFamily="34" charset="0"/>
                  </a:rPr>
                  <a:t>API</a:t>
                </a:r>
              </a:p>
            </p:txBody>
          </p:sp>
        </p:grpSp>
      </p:grpSp>
      <p:pic>
        <p:nvPicPr>
          <p:cNvPr id="122" name="Picture 121"/>
          <p:cNvPicPr>
            <a:picLocks noChangeAspect="1"/>
          </p:cNvPicPr>
          <p:nvPr/>
        </p:nvPicPr>
        <p:blipFill>
          <a:blip r:embed="rId4"/>
          <a:stretch>
            <a:fillRect/>
          </a:stretch>
        </p:blipFill>
        <p:spPr>
          <a:xfrm rot="5400000">
            <a:off x="7546967" y="4485087"/>
            <a:ext cx="723797" cy="156303"/>
          </a:xfrm>
          <a:prstGeom prst="rect">
            <a:avLst/>
          </a:prstGeom>
        </p:spPr>
      </p:pic>
      <p:cxnSp>
        <p:nvCxnSpPr>
          <p:cNvPr id="124" name="Straight Connector 123"/>
          <p:cNvCxnSpPr/>
          <p:nvPr/>
        </p:nvCxnSpPr>
        <p:spPr>
          <a:xfrm>
            <a:off x="6898018" y="3746103"/>
            <a:ext cx="2021696" cy="0"/>
          </a:xfrm>
          <a:prstGeom prst="line">
            <a:avLst/>
          </a:prstGeom>
        </p:spPr>
        <p:style>
          <a:lnRef idx="1">
            <a:schemeClr val="accent1"/>
          </a:lnRef>
          <a:fillRef idx="0">
            <a:schemeClr val="accent1"/>
          </a:fillRef>
          <a:effectRef idx="0">
            <a:schemeClr val="accent1"/>
          </a:effectRef>
          <a:fontRef idx="minor">
            <a:schemeClr val="tx1"/>
          </a:fontRef>
        </p:style>
      </p:cxnSp>
      <p:pic>
        <p:nvPicPr>
          <p:cNvPr id="127" name="Picture 126"/>
          <p:cNvPicPr>
            <a:picLocks noChangeAspect="1"/>
          </p:cNvPicPr>
          <p:nvPr/>
        </p:nvPicPr>
        <p:blipFill>
          <a:blip r:embed="rId4"/>
          <a:stretch>
            <a:fillRect/>
          </a:stretch>
        </p:blipFill>
        <p:spPr>
          <a:xfrm>
            <a:off x="8874374" y="2813277"/>
            <a:ext cx="723797" cy="156303"/>
          </a:xfrm>
          <a:prstGeom prst="rect">
            <a:avLst/>
          </a:prstGeom>
        </p:spPr>
      </p:pic>
      <p:pic>
        <p:nvPicPr>
          <p:cNvPr id="129" name="Picture 128"/>
          <p:cNvPicPr>
            <a:picLocks noChangeAspect="1"/>
          </p:cNvPicPr>
          <p:nvPr/>
        </p:nvPicPr>
        <p:blipFill>
          <a:blip r:embed="rId4"/>
          <a:stretch>
            <a:fillRect/>
          </a:stretch>
        </p:blipFill>
        <p:spPr>
          <a:xfrm>
            <a:off x="8874374" y="5277052"/>
            <a:ext cx="723797" cy="156303"/>
          </a:xfrm>
          <a:prstGeom prst="rect">
            <a:avLst/>
          </a:prstGeom>
        </p:spPr>
      </p:pic>
      <p:grpSp>
        <p:nvGrpSpPr>
          <p:cNvPr id="3" name="Group 4"/>
          <p:cNvGrpSpPr>
            <a:grpSpLocks noChangeAspect="1"/>
          </p:cNvGrpSpPr>
          <p:nvPr/>
        </p:nvGrpSpPr>
        <p:grpSpPr bwMode="auto">
          <a:xfrm>
            <a:off x="3991035" y="2359909"/>
            <a:ext cx="2745985" cy="1765051"/>
            <a:chOff x="2254" y="1703"/>
            <a:chExt cx="1730" cy="1112"/>
          </a:xfrm>
        </p:grpSpPr>
        <p:sp>
          <p:nvSpPr>
            <p:cNvPr id="7"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8"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12"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14"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16"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23"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25"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26"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27"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28"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29"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30"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31"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32"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33"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36"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39"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40"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42"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43"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44"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sp>
          <p:nvSpPr>
            <p:cNvPr id="45"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00B0F0"/>
                </a:solidFill>
                <a:latin typeface="Segoe UI"/>
              </a:endParaRPr>
            </a:p>
          </p:txBody>
        </p:sp>
      </p:grpSp>
      <p:sp>
        <p:nvSpPr>
          <p:cNvPr id="221" name="Rectangle 220"/>
          <p:cNvSpPr>
            <a:spLocks noChangeAspect="1"/>
          </p:cNvSpPr>
          <p:nvPr/>
        </p:nvSpPr>
        <p:spPr bwMode="auto">
          <a:xfrm>
            <a:off x="3648071" y="4253544"/>
            <a:ext cx="2745369" cy="800321"/>
          </a:xfrm>
          <a:prstGeom prst="rect">
            <a:avLst/>
          </a:prstGeom>
          <a:noFill/>
          <a:ln w="38100" cap="flat" cmpd="sng" algn="ctr">
            <a:noFill/>
            <a:prstDash val="solid"/>
            <a:headEnd type="none" w="med" len="med"/>
            <a:tailEnd type="none" w="med" len="med"/>
          </a:ln>
          <a:effectLst/>
        </p:spPr>
        <p:txBody>
          <a:bodyPr vert="horz" wrap="square" lIns="91384" tIns="89604" rIns="91384" bIns="89604" numCol="1" rtlCol="0" anchor="t" anchorCtr="0" compatLnSpc="1">
            <a:prstTxWarp prst="textNoShape">
              <a:avLst/>
            </a:prstTxWarp>
          </a:bodyPr>
          <a:lstStyle/>
          <a:p>
            <a:pPr algn="ctr" defTabSz="914225" fontAlgn="base">
              <a:lnSpc>
                <a:spcPct val="90000"/>
              </a:lnSpc>
              <a:spcBef>
                <a:spcPct val="0"/>
              </a:spcBef>
              <a:spcAft>
                <a:spcPts val="588"/>
              </a:spcAft>
            </a:pPr>
            <a:r>
              <a:rPr lang="en-US" sz="1173" dirty="0">
                <a:gradFill>
                  <a:gsLst>
                    <a:gs pos="0">
                      <a:srgbClr val="FFFFFF"/>
                    </a:gs>
                    <a:gs pos="100000">
                      <a:srgbClr val="FFFFFF"/>
                    </a:gs>
                  </a:gsLst>
                  <a:lin ang="5400000" scaled="1"/>
                </a:gradFill>
                <a:latin typeface="Segoe UI"/>
              </a:rPr>
              <a:t>Integrated development environment for Machine Learning </a:t>
            </a:r>
          </a:p>
        </p:txBody>
      </p:sp>
      <p:sp>
        <p:nvSpPr>
          <p:cNvPr id="114" name="Rectangle 113"/>
          <p:cNvSpPr>
            <a:spLocks noChangeAspect="1"/>
          </p:cNvSpPr>
          <p:nvPr/>
        </p:nvSpPr>
        <p:spPr bwMode="auto">
          <a:xfrm>
            <a:off x="3915817" y="3244823"/>
            <a:ext cx="1325019" cy="232598"/>
          </a:xfrm>
          <a:prstGeom prst="rect">
            <a:avLst/>
          </a:prstGeom>
          <a:noFill/>
          <a:ln w="38100" cap="flat" cmpd="sng" algn="ctr">
            <a:noFill/>
            <a:prstDash val="solid"/>
            <a:headEnd type="none" w="med" len="med"/>
            <a:tailEnd type="none" w="med" len="med"/>
          </a:ln>
          <a:effectLst/>
        </p:spPr>
        <p:txBody>
          <a:bodyPr vert="horz" wrap="square" lIns="91384" tIns="89604" rIns="91384" bIns="89604" numCol="1" rtlCol="0" anchor="t" anchorCtr="0" compatLnSpc="1">
            <a:prstTxWarp prst="textNoShape">
              <a:avLst/>
            </a:prstTxWarp>
          </a:bodyPr>
          <a:lstStyle/>
          <a:p>
            <a:pPr algn="ctr" defTabSz="914225" fontAlgn="base">
              <a:lnSpc>
                <a:spcPct val="90000"/>
              </a:lnSpc>
              <a:spcBef>
                <a:spcPct val="0"/>
              </a:spcBef>
              <a:spcAft>
                <a:spcPts val="588"/>
              </a:spcAft>
            </a:pPr>
            <a:r>
              <a:rPr lang="en-US" sz="1000" dirty="0">
                <a:solidFill>
                  <a:srgbClr val="FFFFFF"/>
                </a:solidFill>
                <a:latin typeface="Segoe UI"/>
              </a:rPr>
              <a:t>ML STUDIO</a:t>
            </a:r>
          </a:p>
        </p:txBody>
      </p:sp>
      <p:cxnSp>
        <p:nvCxnSpPr>
          <p:cNvPr id="17" name="Straight Connector 16"/>
          <p:cNvCxnSpPr/>
          <p:nvPr/>
        </p:nvCxnSpPr>
        <p:spPr>
          <a:xfrm>
            <a:off x="3659693" y="4246161"/>
            <a:ext cx="273374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78642"/>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8200" y="1690688"/>
            <a:ext cx="10515600" cy="4955203"/>
          </a:xfrm>
          <a:prstGeom prst="rect">
            <a:avLst/>
          </a:prstGeom>
        </p:spPr>
        <p:txBody>
          <a:bodyPr wrap="square">
            <a:spAutoFit/>
          </a:bodyPr>
          <a:lstStyle/>
          <a:p>
            <a:pPr>
              <a:lnSpc>
                <a:spcPct val="110000"/>
              </a:lnSpc>
              <a:spcAft>
                <a:spcPts val="2400"/>
              </a:spcAft>
            </a:pPr>
            <a:r>
              <a:rPr lang="en-GB" sz="2000" b="1" u="sng" dirty="0">
                <a:effectLst/>
                <a:latin typeface="Segoe UI Light" panose="020B0502040204020203" pitchFamily="34" charset="0"/>
                <a:ea typeface="Times New Roman" panose="02020603050405020304" pitchFamily="18" charset="0"/>
                <a:cs typeface="Segoe UI Light" panose="020B0502040204020203" pitchFamily="34" charset="0"/>
              </a:rPr>
              <a:t>Microsoft AI Journey</a:t>
            </a:r>
            <a:endParaRPr lang="en-GB" sz="2000" b="1" u="sng" dirty="0">
              <a:latin typeface="Segoe UI Light" panose="020B0502040204020203" pitchFamily="34" charset="0"/>
              <a:ea typeface="Times New Roman" panose="02020603050405020304" pitchFamily="18" charset="0"/>
              <a:cs typeface="Segoe UI Light" panose="020B0502040204020203" pitchFamily="34" charset="0"/>
            </a:endParaRPr>
          </a:p>
          <a:p>
            <a:pPr>
              <a:lnSpc>
                <a:spcPct val="110000"/>
              </a:lnSpc>
              <a:spcAft>
                <a:spcPts val="2400"/>
              </a:spcAft>
            </a:pPr>
            <a:r>
              <a:rPr lang="en-GB" sz="2000" dirty="0">
                <a:latin typeface="Segoe UI Light" panose="020B0502040204020203" pitchFamily="34" charset="0"/>
                <a:ea typeface="Times New Roman" panose="02020603050405020304" pitchFamily="18" charset="0"/>
                <a:cs typeface="Segoe UI Light" panose="020B0502040204020203" pitchFamily="34" charset="0"/>
              </a:rPr>
              <a:t>Cortana Intelligence Suite.</a:t>
            </a:r>
          </a:p>
          <a:p>
            <a:pPr>
              <a:lnSpc>
                <a:spcPct val="110000"/>
              </a:lnSpc>
              <a:spcAft>
                <a:spcPts val="2400"/>
              </a:spcAft>
            </a:pPr>
            <a:r>
              <a:rPr lang="en-GB" sz="2000" dirty="0">
                <a:latin typeface="Segoe UI Light" panose="020B0502040204020203" pitchFamily="34" charset="0"/>
                <a:ea typeface="Times New Roman" panose="02020603050405020304" pitchFamily="18" charset="0"/>
                <a:cs typeface="Segoe UI Light" panose="020B0502040204020203" pitchFamily="34" charset="0"/>
              </a:rPr>
              <a:t>Machine Learning Overview</a:t>
            </a:r>
          </a:p>
          <a:p>
            <a:pPr>
              <a:lnSpc>
                <a:spcPct val="110000"/>
              </a:lnSpc>
              <a:spcAft>
                <a:spcPts val="2400"/>
              </a:spcAft>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Machine Learning Workshop (2 Approaches)</a:t>
            </a:r>
          </a:p>
          <a:p>
            <a:pPr marL="800100" lvl="1" indent="-342900">
              <a:lnSpc>
                <a:spcPct val="110000"/>
              </a:lnSpc>
              <a:spcAft>
                <a:spcPts val="2400"/>
              </a:spcAft>
              <a:buFont typeface="Arial" panose="020B0604020202020204" pitchFamily="34" charset="0"/>
              <a:buChar char="•"/>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Using a Data Scien</a:t>
            </a:r>
            <a:r>
              <a:rPr lang="en-GB" sz="2000" dirty="0">
                <a:latin typeface="Segoe UI Light" panose="020B0502040204020203" pitchFamily="34" charset="0"/>
                <a:ea typeface="Times New Roman" panose="02020603050405020304" pitchFamily="18" charset="0"/>
                <a:cs typeface="Segoe UI Light" panose="020B0502040204020203" pitchFamily="34" charset="0"/>
              </a:rPr>
              <a:t>ce Virtual Machine. (Infrastructure as a Service)</a:t>
            </a:r>
          </a:p>
          <a:p>
            <a:pPr marL="800100" lvl="1" indent="-342900">
              <a:lnSpc>
                <a:spcPct val="110000"/>
              </a:lnSpc>
              <a:spcAft>
                <a:spcPts val="2400"/>
              </a:spcAft>
              <a:buFont typeface="Arial" panose="020B0604020202020204" pitchFamily="34" charset="0"/>
              <a:buChar char="•"/>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Using an Azure ML Studio (Platform as a Service)</a:t>
            </a:r>
          </a:p>
          <a:p>
            <a:pPr marL="342900" indent="-342900">
              <a:lnSpc>
                <a:spcPct val="110000"/>
              </a:lnSpc>
              <a:spcAft>
                <a:spcPts val="2400"/>
              </a:spcAft>
              <a:buFont typeface="Arial" panose="020B0604020202020204" pitchFamily="34" charset="0"/>
              <a:buChar char="•"/>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Microsoft Deep Learning(</a:t>
            </a:r>
            <a:r>
              <a:rPr lang="en-GB" sz="2000" b="1" u="sng" dirty="0">
                <a:latin typeface="Segoe UI Light" panose="020B0502040204020203" pitchFamily="34" charset="0"/>
                <a:ea typeface="Times New Roman" panose="02020603050405020304" pitchFamily="18" charset="0"/>
                <a:cs typeface="Segoe UI Light" panose="020B0502040204020203" pitchFamily="34" charset="0"/>
              </a:rPr>
              <a:t>(</a:t>
            </a:r>
            <a:r>
              <a:rPr lang="en-US" sz="2000" dirty="0">
                <a:solidFill>
                  <a:schemeClr val="accent2">
                    <a:lumMod val="75000"/>
                  </a:schemeClr>
                </a:solidFill>
              </a:rPr>
              <a:t>Time permitting</a:t>
            </a: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a:t>
            </a:r>
          </a:p>
          <a:p>
            <a:pPr>
              <a:lnSpc>
                <a:spcPct val="110000"/>
              </a:lnSpc>
              <a:spcAft>
                <a:spcPts val="2400"/>
              </a:spcAft>
            </a:pPr>
            <a:endParaRPr lang="en-GB" sz="2000" dirty="0">
              <a:effectLst/>
              <a:latin typeface="Segoe UI Light" panose="020B0502040204020203" pitchFamily="34" charset="0"/>
              <a:ea typeface="Times New Roman" panose="02020603050405020304" pitchFamily="18" charset="0"/>
              <a:cs typeface="Segoe UI Light" panose="020B0502040204020203" pitchFamily="34" charset="0"/>
            </a:endParaRPr>
          </a:p>
        </p:txBody>
      </p:sp>
      <p:sp>
        <p:nvSpPr>
          <p:cNvPr id="5" name="Rectangle 4"/>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Agenda</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Tree>
    <p:extLst>
      <p:ext uri="{BB962C8B-B14F-4D97-AF65-F5344CB8AC3E}">
        <p14:creationId xmlns:p14="http://schemas.microsoft.com/office/powerpoint/2010/main" val="290662625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8200" y="1690688"/>
            <a:ext cx="10515600" cy="3797963"/>
          </a:xfrm>
          <a:prstGeom prst="rect">
            <a:avLst/>
          </a:prstGeom>
        </p:spPr>
        <p:txBody>
          <a:bodyPr wrap="square">
            <a:spAutoFit/>
          </a:bodyPr>
          <a:lstStyle/>
          <a:p>
            <a:pPr>
              <a:lnSpc>
                <a:spcPct val="110000"/>
              </a:lnSpc>
              <a:spcAft>
                <a:spcPts val="2400"/>
              </a:spcAft>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Create and publish a model that predicts:</a:t>
            </a:r>
          </a:p>
          <a:p>
            <a:pPr>
              <a:lnSpc>
                <a:spcPct val="110000"/>
              </a:lnSpc>
              <a:spcAft>
                <a:spcPts val="2400"/>
              </a:spcAft>
            </a:pPr>
            <a:r>
              <a:rPr lang="en-GB" sz="2400" b="1" dirty="0">
                <a:solidFill>
                  <a:srgbClr val="00A4EF"/>
                </a:solidFill>
                <a:latin typeface="Segoe UI Light" panose="020B0502040204020203" pitchFamily="34" charset="0"/>
                <a:ea typeface="Times New Roman" panose="02020603050405020304" pitchFamily="18" charset="0"/>
                <a:cs typeface="Segoe UI Light" panose="020B0502040204020203" pitchFamily="34" charset="0"/>
              </a:rPr>
              <a:t>Will</a:t>
            </a:r>
            <a:r>
              <a:rPr lang="en-GB" sz="2400" b="1" dirty="0">
                <a:solidFill>
                  <a:srgbClr val="00A4EF"/>
                </a:solidFill>
                <a:effectLst/>
                <a:latin typeface="Segoe UI Light" panose="020B0502040204020203" pitchFamily="34" charset="0"/>
                <a:ea typeface="Times New Roman" panose="02020603050405020304" pitchFamily="18" charset="0"/>
                <a:cs typeface="Segoe UI Light" panose="020B0502040204020203" pitchFamily="34" charset="0"/>
              </a:rPr>
              <a:t> a flight be delayed given a range of flight details and weather data. </a:t>
            </a:r>
          </a:p>
          <a:p>
            <a:pPr>
              <a:lnSpc>
                <a:spcPct val="110000"/>
              </a:lnSpc>
              <a:spcAft>
                <a:spcPts val="2400"/>
              </a:spcAft>
            </a:pPr>
            <a:r>
              <a:rPr lang="en-GB" sz="2000" dirty="0">
                <a:latin typeface="Segoe UI Light" panose="020B0502040204020203" pitchFamily="34" charset="0"/>
                <a:ea typeface="Times New Roman" panose="02020603050405020304" pitchFamily="18" charset="0"/>
                <a:cs typeface="Segoe UI Light" panose="020B0502040204020203" pitchFamily="34" charset="0"/>
              </a:rPr>
              <a:t>Using </a:t>
            </a: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two datasets: flight delay data and weather data</a:t>
            </a:r>
          </a:p>
          <a:p>
            <a:pPr>
              <a:lnSpc>
                <a:spcPct val="110000"/>
              </a:lnSpc>
              <a:spcAft>
                <a:spcPts val="2400"/>
              </a:spcAft>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The model created will be a form of Supervised </a:t>
            </a:r>
            <a:r>
              <a:rPr lang="en-GB" sz="2000" dirty="0">
                <a:latin typeface="Segoe UI Light" panose="020B0502040204020203" pitchFamily="34" charset="0"/>
                <a:ea typeface="Times New Roman" panose="02020603050405020304" pitchFamily="18" charset="0"/>
                <a:cs typeface="Segoe UI Light" panose="020B0502040204020203" pitchFamily="34" charset="0"/>
              </a:rPr>
              <a:t>L</a:t>
            </a: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earning and will use Binary Classification</a:t>
            </a:r>
          </a:p>
          <a:p>
            <a:pPr algn="ctr">
              <a:lnSpc>
                <a:spcPct val="110000"/>
              </a:lnSpc>
              <a:spcAft>
                <a:spcPts val="2400"/>
              </a:spcAft>
            </a:pPr>
            <a:r>
              <a:rPr lang="en-GB" sz="2400" b="1" dirty="0">
                <a:solidFill>
                  <a:srgbClr val="00A4EF"/>
                </a:solidFill>
                <a:latin typeface="Segoe UI Light" panose="020B0502040204020203" pitchFamily="34" charset="0"/>
                <a:ea typeface="Times New Roman" panose="02020603050405020304" pitchFamily="18" charset="0"/>
                <a:cs typeface="Segoe UI Light" panose="020B0502040204020203" pitchFamily="34" charset="0"/>
              </a:rPr>
              <a:t>U</a:t>
            </a:r>
            <a:r>
              <a:rPr lang="en-GB" sz="2400" b="1" dirty="0">
                <a:solidFill>
                  <a:srgbClr val="00A4EF"/>
                </a:solidFill>
                <a:effectLst/>
                <a:latin typeface="Segoe UI Light" panose="020B0502040204020203" pitchFamily="34" charset="0"/>
                <a:ea typeface="Times New Roman" panose="02020603050405020304" pitchFamily="18" charset="0"/>
                <a:cs typeface="Segoe UI Light" panose="020B0502040204020203" pitchFamily="34" charset="0"/>
              </a:rPr>
              <a:t>se historical flight and weather data to predict if a future flight is delayed or not. </a:t>
            </a:r>
            <a:endParaRPr lang="en-GB" sz="2000" b="1" dirty="0">
              <a:solidFill>
                <a:srgbClr val="00A4EF"/>
              </a:solidFill>
              <a:effectLst/>
              <a:latin typeface="Segoe UI Light" panose="020B0502040204020203" pitchFamily="34" charset="0"/>
              <a:ea typeface="Times New Roman" panose="02020603050405020304" pitchFamily="18" charset="0"/>
              <a:cs typeface="Segoe UI Light" panose="020B0502040204020203" pitchFamily="34" charset="0"/>
            </a:endParaRPr>
          </a:p>
          <a:p>
            <a:pPr>
              <a:lnSpc>
                <a:spcPct val="110000"/>
              </a:lnSpc>
              <a:spcAft>
                <a:spcPts val="2400"/>
              </a:spcAft>
            </a:pPr>
            <a:r>
              <a:rPr lang="en-GB" sz="2000" dirty="0">
                <a:latin typeface="Segoe UI Light" panose="020B0502040204020203" pitchFamily="34" charset="0"/>
                <a:ea typeface="Times New Roman" panose="02020603050405020304" pitchFamily="18" charset="0"/>
                <a:cs typeface="Segoe UI Light" panose="020B0502040204020203" pitchFamily="34" charset="0"/>
              </a:rPr>
              <a:t>Finally </a:t>
            </a: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produce a web service you can query with new flights to gain a prediction</a:t>
            </a:r>
          </a:p>
        </p:txBody>
      </p:sp>
      <p:sp>
        <p:nvSpPr>
          <p:cNvPr id="5" name="Rectangle 4"/>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Our Scenario</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Tree>
    <p:extLst>
      <p:ext uri="{BB962C8B-B14F-4D97-AF65-F5344CB8AC3E}">
        <p14:creationId xmlns:p14="http://schemas.microsoft.com/office/powerpoint/2010/main" val="210684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sz="7200" dirty="0">
                <a:latin typeface="Segoe UI Light" panose="020B0502040204020203" pitchFamily="34" charset="0"/>
                <a:cs typeface="Segoe UI Light" panose="020B0502040204020203" pitchFamily="34" charset="0"/>
              </a:rPr>
              <a:t>Azure ML Studio Lab</a:t>
            </a: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latin typeface="Segoe UI Light" panose="020B0502040204020203" pitchFamily="34" charset="0"/>
                <a:cs typeface="Segoe UI Light" panose="020B0502040204020203" pitchFamily="34" charset="0"/>
              </a:rPr>
              <a:t>Flight Delay Scenario</a:t>
            </a:r>
          </a:p>
        </p:txBody>
      </p:sp>
      <p:pic>
        <p:nvPicPr>
          <p:cNvPr id="6" name="Picture 5"/>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3" b="100000" l="0" r="98976"/>
                    </a14:imgEffect>
                  </a14:imgLayer>
                </a14:imgProps>
              </a:ex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
        <p:nvSpPr>
          <p:cNvPr id="2" name="Rectangle 1"/>
          <p:cNvSpPr/>
          <p:nvPr/>
        </p:nvSpPr>
        <p:spPr>
          <a:xfrm>
            <a:off x="1730883" y="5096885"/>
            <a:ext cx="5515228" cy="523220"/>
          </a:xfrm>
          <a:prstGeom prst="rect">
            <a:avLst/>
          </a:prstGeom>
        </p:spPr>
        <p:txBody>
          <a:bodyPr wrap="none">
            <a:spAutoFit/>
          </a:bodyPr>
          <a:lstStyle/>
          <a:p>
            <a:r>
              <a:rPr lang="en-US" sz="2800" dirty="0"/>
              <a:t>Data Source:  http://aka.ms/awtdata</a:t>
            </a:r>
          </a:p>
        </p:txBody>
      </p:sp>
      <p:sp>
        <p:nvSpPr>
          <p:cNvPr id="5" name="Rectangle 4"/>
          <p:cNvSpPr/>
          <p:nvPr/>
        </p:nvSpPr>
        <p:spPr>
          <a:xfrm>
            <a:off x="2891039" y="1001398"/>
            <a:ext cx="6995505" cy="769441"/>
          </a:xfrm>
          <a:prstGeom prst="rect">
            <a:avLst/>
          </a:prstGeom>
        </p:spPr>
        <p:txBody>
          <a:bodyPr wrap="none">
            <a:spAutoFit/>
          </a:bodyPr>
          <a:lstStyle/>
          <a:p>
            <a:r>
              <a:rPr lang="en-US" sz="4400" dirty="0">
                <a:highlight>
                  <a:srgbClr val="808000"/>
                </a:highlight>
              </a:rPr>
              <a:t>http://aka.ms/cortanamanual</a:t>
            </a:r>
          </a:p>
        </p:txBody>
      </p:sp>
    </p:spTree>
    <p:extLst>
      <p:ext uri="{BB962C8B-B14F-4D97-AF65-F5344CB8AC3E}">
        <p14:creationId xmlns:p14="http://schemas.microsoft.com/office/powerpoint/2010/main" val="2352203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sz="7200" dirty="0">
                <a:latin typeface="Segoe UI Light" panose="020B0502040204020203" pitchFamily="34" charset="0"/>
                <a:cs typeface="Segoe UI Light" panose="020B0502040204020203" pitchFamily="34" charset="0"/>
              </a:rPr>
              <a:t>Azure ML Studio Demo</a:t>
            </a: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latin typeface="Segoe UI Light" panose="020B0502040204020203" pitchFamily="34" charset="0"/>
                <a:cs typeface="Segoe UI Light" panose="020B0502040204020203" pitchFamily="34" charset="0"/>
              </a:rPr>
              <a:t>Retrain Machine Learning Models</a:t>
            </a:r>
          </a:p>
          <a:p>
            <a:pPr marL="0" indent="0">
              <a:buNone/>
            </a:pPr>
            <a:r>
              <a:rPr lang="en-US" dirty="0">
                <a:latin typeface="Segoe UI Light" panose="020B0502040204020203" pitchFamily="34" charset="0"/>
                <a:cs typeface="Segoe UI Light" panose="020B0502040204020203" pitchFamily="34" charset="0"/>
              </a:rPr>
              <a:t>More information:</a:t>
            </a:r>
          </a:p>
          <a:p>
            <a:pPr marL="0" indent="0">
              <a:buNone/>
            </a:pPr>
            <a:r>
              <a:rPr lang="en-US">
                <a:latin typeface="Segoe UI Light" panose="020B0502040204020203" pitchFamily="34" charset="0"/>
                <a:cs typeface="Segoe UI Light" panose="020B0502040204020203" pitchFamily="34" charset="0"/>
                <a:hlinkClick r:id="rId3"/>
              </a:rPr>
              <a:t>https://azure.microsoft.com/en-us/documentation/articles/machine-learning-retrain-models-programmatically/</a:t>
            </a:r>
            <a:r>
              <a:rPr lang="en-US">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1512411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8200" y="1690688"/>
            <a:ext cx="10515600" cy="4955203"/>
          </a:xfrm>
          <a:prstGeom prst="rect">
            <a:avLst/>
          </a:prstGeom>
        </p:spPr>
        <p:txBody>
          <a:bodyPr wrap="square">
            <a:spAutoFit/>
          </a:bodyPr>
          <a:lstStyle/>
          <a:p>
            <a:pPr>
              <a:lnSpc>
                <a:spcPct val="110000"/>
              </a:lnSpc>
              <a:spcAft>
                <a:spcPts val="2400"/>
              </a:spcAft>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Microsoft AI Journey.</a:t>
            </a:r>
          </a:p>
          <a:p>
            <a:pPr>
              <a:lnSpc>
                <a:spcPct val="110000"/>
              </a:lnSpc>
              <a:spcAft>
                <a:spcPts val="2400"/>
              </a:spcAft>
            </a:pPr>
            <a:r>
              <a:rPr lang="en-GB" sz="2000" dirty="0">
                <a:latin typeface="Segoe UI Light" panose="020B0502040204020203" pitchFamily="34" charset="0"/>
                <a:ea typeface="Times New Roman" panose="02020603050405020304" pitchFamily="18" charset="0"/>
                <a:cs typeface="Segoe UI Light" panose="020B0502040204020203" pitchFamily="34" charset="0"/>
              </a:rPr>
              <a:t>Cortana Intelligence Suite.</a:t>
            </a:r>
          </a:p>
          <a:p>
            <a:pPr>
              <a:lnSpc>
                <a:spcPct val="110000"/>
              </a:lnSpc>
              <a:spcAft>
                <a:spcPts val="2400"/>
              </a:spcAft>
            </a:pPr>
            <a:r>
              <a:rPr lang="en-GB" sz="2000" dirty="0">
                <a:latin typeface="Segoe UI Light" panose="020B0502040204020203" pitchFamily="34" charset="0"/>
                <a:cs typeface="Segoe UI Light" panose="020B0502040204020203" pitchFamily="34" charset="0"/>
              </a:rPr>
              <a:t>Machine Learning Overview</a:t>
            </a:r>
          </a:p>
          <a:p>
            <a:pPr>
              <a:lnSpc>
                <a:spcPct val="110000"/>
              </a:lnSpc>
              <a:spcAft>
                <a:spcPts val="2400"/>
              </a:spcAft>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Machine Learning Workshop (2 Approaches)</a:t>
            </a:r>
          </a:p>
          <a:p>
            <a:pPr marL="800100" lvl="1" indent="-342900">
              <a:lnSpc>
                <a:spcPct val="110000"/>
              </a:lnSpc>
              <a:spcAft>
                <a:spcPts val="2400"/>
              </a:spcAft>
              <a:buFont typeface="Arial" panose="020B0604020202020204" pitchFamily="34" charset="0"/>
              <a:buChar char="•"/>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Using a Data Scien</a:t>
            </a:r>
            <a:r>
              <a:rPr lang="en-GB" sz="2000" dirty="0">
                <a:latin typeface="Segoe UI Light" panose="020B0502040204020203" pitchFamily="34" charset="0"/>
                <a:ea typeface="Times New Roman" panose="02020603050405020304" pitchFamily="18" charset="0"/>
                <a:cs typeface="Segoe UI Light" panose="020B0502040204020203" pitchFamily="34" charset="0"/>
              </a:rPr>
              <a:t>ce Virtual Machine. (Infrastructure as a Service)</a:t>
            </a:r>
          </a:p>
          <a:p>
            <a:pPr marL="800100" lvl="1" indent="-342900">
              <a:lnSpc>
                <a:spcPct val="110000"/>
              </a:lnSpc>
              <a:spcAft>
                <a:spcPts val="2400"/>
              </a:spcAft>
              <a:buFont typeface="Arial" panose="020B0604020202020204" pitchFamily="34" charset="0"/>
              <a:buChar char="•"/>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Using an Azure ML Studio (Platform as a Service)</a:t>
            </a:r>
          </a:p>
          <a:p>
            <a:pPr marL="342900" indent="-342900">
              <a:lnSpc>
                <a:spcPct val="110000"/>
              </a:lnSpc>
              <a:spcAft>
                <a:spcPts val="2400"/>
              </a:spcAft>
              <a:buFont typeface="Arial" panose="020B0604020202020204" pitchFamily="34" charset="0"/>
              <a:buChar char="•"/>
            </a:pPr>
            <a:r>
              <a:rPr lang="en-GB" sz="2000" b="1" u="sng" dirty="0">
                <a:latin typeface="Segoe UI Light" panose="020B0502040204020203" pitchFamily="34" charset="0"/>
                <a:ea typeface="Times New Roman" panose="02020603050405020304" pitchFamily="18" charset="0"/>
                <a:cs typeface="Segoe UI Light" panose="020B0502040204020203" pitchFamily="34" charset="0"/>
              </a:rPr>
              <a:t>Microsoft Deep Learning</a:t>
            </a:r>
            <a:endParaRPr lang="en-GB" sz="2000" dirty="0">
              <a:effectLst/>
              <a:latin typeface="Segoe UI Light" panose="020B0502040204020203" pitchFamily="34" charset="0"/>
              <a:ea typeface="Times New Roman" panose="02020603050405020304" pitchFamily="18" charset="0"/>
              <a:cs typeface="Segoe UI Light" panose="020B0502040204020203" pitchFamily="34" charset="0"/>
            </a:endParaRPr>
          </a:p>
          <a:p>
            <a:pPr>
              <a:lnSpc>
                <a:spcPct val="110000"/>
              </a:lnSpc>
              <a:spcAft>
                <a:spcPts val="2400"/>
              </a:spcAft>
            </a:pPr>
            <a:endParaRPr lang="en-GB" sz="2000" dirty="0">
              <a:effectLst/>
              <a:latin typeface="Segoe UI Light" panose="020B0502040204020203" pitchFamily="34" charset="0"/>
              <a:ea typeface="Times New Roman" panose="02020603050405020304" pitchFamily="18" charset="0"/>
              <a:cs typeface="Segoe UI Light" panose="020B0502040204020203" pitchFamily="34" charset="0"/>
            </a:endParaRPr>
          </a:p>
        </p:txBody>
      </p:sp>
      <p:sp>
        <p:nvSpPr>
          <p:cNvPr id="5" name="Rectangle 4"/>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Agenda</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Tree>
    <p:extLst>
      <p:ext uri="{BB962C8B-B14F-4D97-AF65-F5344CB8AC3E}">
        <p14:creationId xmlns:p14="http://schemas.microsoft.com/office/powerpoint/2010/main" val="1520753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Deep Learning in Microsoft</a:t>
            </a:r>
          </a:p>
        </p:txBody>
      </p:sp>
      <p:sp>
        <p:nvSpPr>
          <p:cNvPr id="3" name="Content Placeholder 2"/>
          <p:cNvSpPr>
            <a:spLocks noGrp="1"/>
          </p:cNvSpPr>
          <p:nvPr>
            <p:ph idx="1"/>
          </p:nvPr>
        </p:nvSpPr>
        <p:spPr>
          <a:xfrm>
            <a:off x="838200" y="1530870"/>
            <a:ext cx="10515600" cy="3760166"/>
          </a:xfrm>
        </p:spPr>
        <p:txBody>
          <a:bodyPr>
            <a:normAutofit fontScale="70000" lnSpcReduction="20000"/>
          </a:bodyPr>
          <a:lstStyle/>
          <a:p>
            <a:r>
              <a:rPr lang="en-US" dirty="0"/>
              <a:t>Cognitive Services</a:t>
            </a:r>
          </a:p>
          <a:p>
            <a:pPr lvl="1"/>
            <a:r>
              <a:rPr lang="en-US" dirty="0"/>
              <a:t>https://how-old.net</a:t>
            </a:r>
          </a:p>
          <a:p>
            <a:pPr lvl="1"/>
            <a:r>
              <a:rPr lang="en-US" dirty="0"/>
              <a:t>http://www.captionbot.ai</a:t>
            </a:r>
          </a:p>
          <a:p>
            <a:r>
              <a:rPr lang="en-US" dirty="0"/>
              <a:t>Skype Translator</a:t>
            </a:r>
          </a:p>
          <a:p>
            <a:r>
              <a:rPr lang="en-US" dirty="0"/>
              <a:t>Bing</a:t>
            </a:r>
          </a:p>
          <a:p>
            <a:pPr lvl="1"/>
            <a:r>
              <a:rPr lang="en-US" dirty="0"/>
              <a:t>Cortana</a:t>
            </a:r>
          </a:p>
          <a:p>
            <a:pPr lvl="1"/>
            <a:r>
              <a:rPr lang="en-US" dirty="0"/>
              <a:t>ads</a:t>
            </a:r>
          </a:p>
          <a:p>
            <a:pPr lvl="1"/>
            <a:r>
              <a:rPr lang="en-US" dirty="0"/>
              <a:t>relevance</a:t>
            </a:r>
          </a:p>
          <a:p>
            <a:pPr lvl="1"/>
            <a:r>
              <a:rPr lang="en-US" dirty="0"/>
              <a:t>multimedia</a:t>
            </a:r>
          </a:p>
          <a:p>
            <a:pPr lvl="1"/>
            <a:r>
              <a:rPr lang="en-US" dirty="0"/>
              <a:t>…</a:t>
            </a:r>
          </a:p>
          <a:p>
            <a:r>
              <a:rPr lang="en-US" dirty="0"/>
              <a:t>HoloLens</a:t>
            </a:r>
          </a:p>
          <a:p>
            <a:r>
              <a:rPr lang="en-US" dirty="0"/>
              <a:t>Microsoft Research</a:t>
            </a:r>
          </a:p>
          <a:p>
            <a:pPr lvl="1"/>
            <a:r>
              <a:rPr lang="en-US" dirty="0"/>
              <a:t>speech, image, text</a:t>
            </a:r>
          </a:p>
          <a:p>
            <a:endParaRPr lang="en-US"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2920" y="1346170"/>
            <a:ext cx="2595325" cy="647581"/>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3498" y="3533481"/>
            <a:ext cx="1990323" cy="1783098"/>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473" y="1508349"/>
            <a:ext cx="1875103" cy="713551"/>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2773" y="1979637"/>
            <a:ext cx="2356778" cy="1264668"/>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19837" y="2490702"/>
            <a:ext cx="3602973" cy="1058833"/>
          </a:xfrm>
          <a:prstGeom prst="rect">
            <a:avLst/>
          </a:prstGeom>
        </p:spPr>
      </p:pic>
      <p:pic>
        <p:nvPicPr>
          <p:cNvPr id="4" name="Picture 3"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88033" y="4631411"/>
            <a:ext cx="3407897" cy="637103"/>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93811" y="3170436"/>
            <a:ext cx="2481352" cy="1401964"/>
          </a:xfrm>
          <a:prstGeom prst="rect">
            <a:avLst/>
          </a:prstGeom>
        </p:spPr>
      </p:pic>
    </p:spTree>
    <p:extLst>
      <p:ext uri="{BB962C8B-B14F-4D97-AF65-F5344CB8AC3E}">
        <p14:creationId xmlns:p14="http://schemas.microsoft.com/office/powerpoint/2010/main" val="3437068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6854" y="0"/>
            <a:ext cx="5357813" cy="6858000"/>
          </a:xfrm>
          <a:prstGeom prst="rect">
            <a:avLst/>
          </a:prstGeom>
        </p:spPr>
      </p:pic>
      <p:pic>
        <p:nvPicPr>
          <p:cNvPr id="7" name="Picture 6"/>
          <p:cNvPicPr>
            <a:picLocks noChangeAspect="1"/>
          </p:cNvPicPr>
          <p:nvPr/>
        </p:nvPicPr>
        <p:blipFill>
          <a:blip r:embed="rId3"/>
          <a:stretch>
            <a:fillRect/>
          </a:stretch>
        </p:blipFill>
        <p:spPr>
          <a:xfrm>
            <a:off x="495614" y="0"/>
            <a:ext cx="5357813" cy="6858000"/>
          </a:xfrm>
          <a:prstGeom prst="rect">
            <a:avLst/>
          </a:prstGeom>
        </p:spPr>
      </p:pic>
      <p:sp>
        <p:nvSpPr>
          <p:cNvPr id="2" name="Oval 1"/>
          <p:cNvSpPr/>
          <p:nvPr/>
        </p:nvSpPr>
        <p:spPr>
          <a:xfrm>
            <a:off x="2194560" y="2345635"/>
            <a:ext cx="214685" cy="206734"/>
          </a:xfrm>
          <a:prstGeom prst="ellipse">
            <a:avLst/>
          </a:prstGeom>
          <a:solidFill>
            <a:srgbClr val="807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0711733" y="3611218"/>
            <a:ext cx="380337" cy="356484"/>
          </a:xfrm>
          <a:prstGeom prst="ellipse">
            <a:avLst/>
          </a:prstGeom>
          <a:solidFill>
            <a:srgbClr val="A08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911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ImageNet: Microsoft 2015 </a:t>
            </a:r>
            <a:r>
              <a:rPr lang="en-US" dirty="0" err="1"/>
              <a:t>ResNet</a:t>
            </a:r>
            <a:r>
              <a:rPr lang="en-US" dirty="0"/>
              <a:t> </a:t>
            </a:r>
          </a:p>
        </p:txBody>
      </p:sp>
      <p:graphicFrame>
        <p:nvGraphicFramePr>
          <p:cNvPr id="7" name="Chart 6"/>
          <p:cNvGraphicFramePr/>
          <p:nvPr/>
        </p:nvGraphicFramePr>
        <p:xfrm>
          <a:off x="2348013" y="1327765"/>
          <a:ext cx="7145666" cy="3556139"/>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2"/>
          <p:cNvSpPr txBox="1"/>
          <p:nvPr/>
        </p:nvSpPr>
        <p:spPr>
          <a:xfrm>
            <a:off x="2066947" y="4883904"/>
            <a:ext cx="8058105" cy="646331"/>
          </a:xfrm>
          <a:prstGeom prst="rect">
            <a:avLst/>
          </a:prstGeom>
          <a:noFill/>
        </p:spPr>
        <p:txBody>
          <a:bodyPr wrap="square" rtlCol="0">
            <a:spAutoFit/>
          </a:bodyPr>
          <a:lstStyle>
            <a:defPPr>
              <a:defRPr lang="en-US"/>
            </a:defPPr>
            <a:lvl1pPr marL="0" algn="l" defTabSz="914269" rtl="0" eaLnBrk="1" latinLnBrk="0" hangingPunct="1">
              <a:defRPr sz="1800" kern="1200">
                <a:solidFill>
                  <a:schemeClr val="tx1"/>
                </a:solidFill>
                <a:latin typeface="+mn-lt"/>
                <a:ea typeface="+mn-ea"/>
                <a:cs typeface="+mn-cs"/>
              </a:defRPr>
            </a:lvl1pPr>
            <a:lvl2pPr marL="457135" algn="l" defTabSz="914269" rtl="0" eaLnBrk="1" latinLnBrk="0" hangingPunct="1">
              <a:defRPr sz="1800" kern="1200">
                <a:solidFill>
                  <a:schemeClr val="tx1"/>
                </a:solidFill>
                <a:latin typeface="+mn-lt"/>
                <a:ea typeface="+mn-ea"/>
                <a:cs typeface="+mn-cs"/>
              </a:defRPr>
            </a:lvl2pPr>
            <a:lvl3pPr marL="914269" algn="l" defTabSz="914269" rtl="0" eaLnBrk="1" latinLnBrk="0" hangingPunct="1">
              <a:defRPr sz="1800" kern="1200">
                <a:solidFill>
                  <a:schemeClr val="tx1"/>
                </a:solidFill>
                <a:latin typeface="+mn-lt"/>
                <a:ea typeface="+mn-ea"/>
                <a:cs typeface="+mn-cs"/>
              </a:defRPr>
            </a:lvl3pPr>
            <a:lvl4pPr marL="1371404" algn="l" defTabSz="914269" rtl="0" eaLnBrk="1" latinLnBrk="0" hangingPunct="1">
              <a:defRPr sz="1800" kern="1200">
                <a:solidFill>
                  <a:schemeClr val="tx1"/>
                </a:solidFill>
                <a:latin typeface="+mn-lt"/>
                <a:ea typeface="+mn-ea"/>
                <a:cs typeface="+mn-cs"/>
              </a:defRPr>
            </a:lvl4pPr>
            <a:lvl5pPr marL="1828539" algn="l" defTabSz="914269" rtl="0" eaLnBrk="1" latinLnBrk="0" hangingPunct="1">
              <a:defRPr sz="1800" kern="1200">
                <a:solidFill>
                  <a:schemeClr val="tx1"/>
                </a:solidFill>
                <a:latin typeface="+mn-lt"/>
                <a:ea typeface="+mn-ea"/>
                <a:cs typeface="+mn-cs"/>
              </a:defRPr>
            </a:lvl5pPr>
            <a:lvl6pPr marL="2285674" algn="l" defTabSz="914269" rtl="0" eaLnBrk="1" latinLnBrk="0" hangingPunct="1">
              <a:defRPr sz="1800" kern="1200">
                <a:solidFill>
                  <a:schemeClr val="tx1"/>
                </a:solidFill>
                <a:latin typeface="+mn-lt"/>
                <a:ea typeface="+mn-ea"/>
                <a:cs typeface="+mn-cs"/>
              </a:defRPr>
            </a:lvl6pPr>
            <a:lvl7pPr marL="2742809" algn="l" defTabSz="914269" rtl="0" eaLnBrk="1" latinLnBrk="0" hangingPunct="1">
              <a:defRPr sz="1800" kern="1200">
                <a:solidFill>
                  <a:schemeClr val="tx1"/>
                </a:solidFill>
                <a:latin typeface="+mn-lt"/>
                <a:ea typeface="+mn-ea"/>
                <a:cs typeface="+mn-cs"/>
              </a:defRPr>
            </a:lvl7pPr>
            <a:lvl8pPr marL="3199944" algn="l" defTabSz="914269" rtl="0" eaLnBrk="1" latinLnBrk="0" hangingPunct="1">
              <a:defRPr sz="1800" kern="1200">
                <a:solidFill>
                  <a:schemeClr val="tx1"/>
                </a:solidFill>
                <a:latin typeface="+mn-lt"/>
                <a:ea typeface="+mn-ea"/>
                <a:cs typeface="+mn-cs"/>
              </a:defRPr>
            </a:lvl8pPr>
            <a:lvl9pPr marL="3657078" algn="l" defTabSz="914269" rtl="0" eaLnBrk="1" latinLnBrk="0" hangingPunct="1">
              <a:defRPr sz="1800" kern="1200">
                <a:solidFill>
                  <a:schemeClr val="tx1"/>
                </a:solidFill>
                <a:latin typeface="+mn-lt"/>
                <a:ea typeface="+mn-ea"/>
                <a:cs typeface="+mn-cs"/>
              </a:defRPr>
            </a:lvl9pPr>
          </a:lstStyle>
          <a:p>
            <a:pPr marL="0" marR="0" lvl="0" indent="0" algn="l" defTabSz="9142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Garamond" panose="02020404030301010803"/>
                <a:ea typeface="+mn-ea"/>
                <a:cs typeface="+mn-cs"/>
              </a:rPr>
              <a:t>Microsoft had all </a:t>
            </a:r>
            <a:r>
              <a:rPr kumimoji="0" lang="en-US" sz="1800" b="1" i="0" u="none" strike="noStrike" kern="1200" cap="none" spc="0" normalizeH="0" baseline="0" noProof="0" dirty="0">
                <a:ln>
                  <a:noFill/>
                </a:ln>
                <a:solidFill>
                  <a:srgbClr val="FF0000"/>
                </a:solidFill>
                <a:effectLst/>
                <a:uLnTx/>
                <a:uFillTx/>
                <a:latin typeface="Garamond" panose="02020404030301010803"/>
                <a:ea typeface="+mn-ea"/>
                <a:cs typeface="+mn-cs"/>
              </a:rPr>
              <a:t>5 entries</a:t>
            </a:r>
            <a:r>
              <a:rPr kumimoji="0" lang="en-US" sz="1800" b="0" i="0" u="none" strike="noStrike" kern="1200" cap="none" spc="0" normalizeH="0" baseline="0" noProof="0" dirty="0">
                <a:ln>
                  <a:noFill/>
                </a:ln>
                <a:solidFill>
                  <a:srgbClr val="FF0000"/>
                </a:solidFill>
                <a:effectLst/>
                <a:uLnTx/>
                <a:uFillTx/>
                <a:latin typeface="Garamond" panose="02020404030301010803"/>
                <a:ea typeface="+mn-ea"/>
                <a:cs typeface="+mn-cs"/>
              </a:rPr>
              <a:t> being the 1-st places this year: ImageNet classification, ImageNet localization, ImageNet detection, COCO detection, and COCO segmentation</a:t>
            </a:r>
          </a:p>
        </p:txBody>
      </p:sp>
    </p:spTree>
    <p:extLst>
      <p:ext uri="{BB962C8B-B14F-4D97-AF65-F5344CB8AC3E}">
        <p14:creationId xmlns:p14="http://schemas.microsoft.com/office/powerpoint/2010/main" val="2404804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ectangle 4"/>
          <p:cNvSpPr/>
          <p:nvPr/>
        </p:nvSpPr>
        <p:spPr>
          <a:xfrm>
            <a:off x="477485" y="2122622"/>
            <a:ext cx="4413197" cy="3318518"/>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1175"/>
              </a:spcAft>
              <a:buClrTx/>
              <a:buSzTx/>
              <a:buFontTx/>
              <a:buNone/>
              <a:tabLst/>
              <a:defRPr/>
            </a:pPr>
            <a:r>
              <a:rPr kumimoji="0" lang="en-US" altLang="en-US" sz="4400" b="0" i="0" u="none" strike="noStrike" kern="0" cap="none" spc="0" normalizeH="0" baseline="0" noProof="0" dirty="0">
                <a:ln>
                  <a:noFill/>
                </a:ln>
                <a:solidFill>
                  <a:sysClr val="windowText" lastClr="000000"/>
                </a:solidFill>
                <a:effectLst/>
                <a:uLnTx/>
                <a:uFillTx/>
                <a:latin typeface="+mj-lt"/>
              </a:rPr>
              <a:t> </a:t>
            </a:r>
            <a:br>
              <a:rPr kumimoji="0" lang="en-US" altLang="en-US" sz="4400" b="0" i="0" u="none" strike="noStrike" kern="0" cap="none" spc="0" normalizeH="0" baseline="0" noProof="0" dirty="0">
                <a:ln>
                  <a:noFill/>
                </a:ln>
                <a:solidFill>
                  <a:sysClr val="windowText" lastClr="000000"/>
                </a:solidFill>
                <a:effectLst/>
                <a:uLnTx/>
                <a:uFillTx/>
                <a:latin typeface="+mj-lt"/>
              </a:rPr>
            </a:br>
            <a:r>
              <a:rPr kumimoji="0" lang="en-US" altLang="en-US" sz="4400" b="0" i="0" u="none" strike="noStrike" kern="0" cap="none" spc="0" normalizeH="0" baseline="0" noProof="0" dirty="0">
                <a:ln>
                  <a:noFill/>
                </a:ln>
                <a:solidFill>
                  <a:sysClr val="windowText" lastClr="000000"/>
                </a:solidFill>
                <a:effectLst/>
                <a:uLnTx/>
                <a:uFillTx/>
                <a:latin typeface="+mj-lt"/>
              </a:rPr>
              <a:t>Cognitive </a:t>
            </a:r>
            <a:br>
              <a:rPr kumimoji="0" lang="en-US" altLang="en-US" sz="4400" b="0" i="0" u="none" strike="noStrike" kern="0" cap="none" spc="0" normalizeH="0" baseline="0" noProof="0" dirty="0">
                <a:ln>
                  <a:noFill/>
                </a:ln>
                <a:solidFill>
                  <a:sysClr val="windowText" lastClr="000000"/>
                </a:solidFill>
                <a:effectLst/>
                <a:uLnTx/>
                <a:uFillTx/>
                <a:latin typeface="+mj-lt"/>
              </a:rPr>
            </a:br>
            <a:r>
              <a:rPr kumimoji="0" lang="en-US" altLang="en-US" sz="4400" b="0" i="0" u="none" strike="noStrike" kern="0" cap="none" spc="0" normalizeH="0" baseline="0" noProof="0" dirty="0">
                <a:ln>
                  <a:noFill/>
                </a:ln>
                <a:solidFill>
                  <a:sysClr val="windowText" lastClr="000000"/>
                </a:solidFill>
                <a:effectLst/>
                <a:uLnTx/>
                <a:uFillTx/>
                <a:latin typeface="+mj-lt"/>
              </a:rPr>
              <a:t>Services</a:t>
            </a:r>
          </a:p>
          <a:p>
            <a:pPr marL="0" marR="0" lvl="0" indent="0" defTabSz="896386" eaLnBrk="1" fontAlgn="auto" latinLnBrk="0" hangingPunct="1">
              <a:lnSpc>
                <a:spcPct val="100000"/>
              </a:lnSpc>
              <a:spcBef>
                <a:spcPts val="0"/>
              </a:spcBef>
              <a:spcAft>
                <a:spcPts val="1175"/>
              </a:spcAft>
              <a:buClrTx/>
              <a:buSzTx/>
              <a:buFontTx/>
              <a:buNone/>
              <a:tabLst/>
              <a:defRPr/>
            </a:pPr>
            <a:r>
              <a:rPr kumimoji="0" lang="en-US" sz="3200" b="0" i="0" u="none" strike="noStrike" kern="0" cap="none" spc="0" normalizeH="0" baseline="0" noProof="0" dirty="0">
                <a:ln>
                  <a:noFill/>
                </a:ln>
                <a:solidFill>
                  <a:schemeClr val="tx2"/>
                </a:solidFill>
                <a:effectLst/>
                <a:uLnTx/>
                <a:uFillTx/>
                <a:latin typeface="+mj-lt"/>
              </a:rPr>
              <a:t>Give your solutions </a:t>
            </a:r>
            <a:br>
              <a:rPr kumimoji="0" lang="en-US" sz="3200" b="0" i="0" u="none" strike="noStrike" kern="0" cap="none" spc="0" normalizeH="0" baseline="0" noProof="0" dirty="0">
                <a:ln>
                  <a:noFill/>
                </a:ln>
                <a:solidFill>
                  <a:schemeClr val="tx2"/>
                </a:solidFill>
                <a:effectLst/>
                <a:uLnTx/>
                <a:uFillTx/>
                <a:latin typeface="+mj-lt"/>
              </a:rPr>
            </a:br>
            <a:r>
              <a:rPr kumimoji="0" lang="en-US" sz="3200" b="0" i="0" u="none" strike="noStrike" kern="0" cap="none" spc="0" normalizeH="0" baseline="0" noProof="0" dirty="0">
                <a:ln>
                  <a:noFill/>
                </a:ln>
                <a:solidFill>
                  <a:schemeClr val="tx2"/>
                </a:solidFill>
                <a:effectLst/>
                <a:uLnTx/>
                <a:uFillTx/>
                <a:latin typeface="+mj-lt"/>
              </a:rPr>
              <a:t>a human side</a:t>
            </a:r>
          </a:p>
        </p:txBody>
      </p:sp>
      <p:sp>
        <p:nvSpPr>
          <p:cNvPr id="6" name="TextBox 5"/>
          <p:cNvSpPr txBox="1"/>
          <p:nvPr/>
        </p:nvSpPr>
        <p:spPr>
          <a:xfrm>
            <a:off x="6277847" y="949997"/>
            <a:ext cx="4571352" cy="990771"/>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light" panose="020B0402040204020203" pitchFamily="34" charset="0"/>
                <a:cs typeface="Segoe UI Semilight" panose="020B0402040204020203" pitchFamily="34" charset="0"/>
              </a:rPr>
              <a:t>Vision</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Computer Vision </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 </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Emotion</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 | </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Face</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 | </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Video</a:t>
            </a:r>
          </a:p>
        </p:txBody>
      </p:sp>
      <p:sp>
        <p:nvSpPr>
          <p:cNvPr id="7" name="TextBox 6"/>
          <p:cNvSpPr txBox="1"/>
          <p:nvPr/>
        </p:nvSpPr>
        <p:spPr>
          <a:xfrm>
            <a:off x="6277847" y="2095262"/>
            <a:ext cx="4571352" cy="1241894"/>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light" panose="020B0402040204020203" pitchFamily="34" charset="0"/>
                <a:cs typeface="Segoe UI Semilight" panose="020B0402040204020203" pitchFamily="34" charset="0"/>
              </a:rPr>
              <a:t>Speech</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Custom Recognition </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 </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Speaker Recognition Speech</a:t>
            </a:r>
          </a:p>
        </p:txBody>
      </p:sp>
      <p:sp>
        <p:nvSpPr>
          <p:cNvPr id="8" name="TextBox 7"/>
          <p:cNvSpPr txBox="1"/>
          <p:nvPr/>
        </p:nvSpPr>
        <p:spPr>
          <a:xfrm>
            <a:off x="6277848" y="3240524"/>
            <a:ext cx="5700593" cy="1223422"/>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light" panose="020B0402040204020203" pitchFamily="34" charset="0"/>
                <a:cs typeface="Segoe UI Semilight" panose="020B0402040204020203" pitchFamily="34" charset="0"/>
              </a:rPr>
              <a:t>Language</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Bing Spell Check </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 Language Understanding </a:t>
            </a:r>
            <a:b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Linguistic Analysis</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 |</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 Text Analytics </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 Web Language Model</a:t>
            </a:r>
          </a:p>
        </p:txBody>
      </p:sp>
      <p:sp>
        <p:nvSpPr>
          <p:cNvPr id="9" name="TextBox 8"/>
          <p:cNvSpPr txBox="1"/>
          <p:nvPr/>
        </p:nvSpPr>
        <p:spPr>
          <a:xfrm>
            <a:off x="6277847" y="4385789"/>
            <a:ext cx="4571352" cy="1241894"/>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light" panose="020B0402040204020203" pitchFamily="34" charset="0"/>
                <a:cs typeface="Segoe UI Semilight" panose="020B0402040204020203" pitchFamily="34" charset="0"/>
              </a:rPr>
              <a:t>Knowledge</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Academic Knowledge </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 Entity Linking Knowledge Exploration </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 Recommendations</a:t>
            </a:r>
          </a:p>
        </p:txBody>
      </p:sp>
      <p:sp>
        <p:nvSpPr>
          <p:cNvPr id="10" name="TextBox 9"/>
          <p:cNvSpPr txBox="1"/>
          <p:nvPr/>
        </p:nvSpPr>
        <p:spPr>
          <a:xfrm>
            <a:off x="6277848" y="5531050"/>
            <a:ext cx="5700593" cy="1241894"/>
          </a:xfrm>
          <a:prstGeom prst="rect">
            <a:avLst/>
          </a:prstGeom>
          <a:noFill/>
        </p:spPr>
        <p:txBody>
          <a:bodyPr wrap="square" lIns="182854" tIns="146284" rIns="91427"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light" panose="020B0402040204020203" pitchFamily="34" charset="0"/>
                <a:cs typeface="Segoe UI Semilight" panose="020B0402040204020203" pitchFamily="34" charset="0"/>
              </a:rPr>
              <a:t>Search</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Bing Auto Suggest </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 Bing Image Search </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 Bing News Search Bing Video Search</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 |</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 Bing Web Search</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9" name="Rectangle 18"/>
          <p:cNvSpPr/>
          <p:nvPr/>
        </p:nvSpPr>
        <p:spPr>
          <a:xfrm>
            <a:off x="5164823" y="302069"/>
            <a:ext cx="6316767" cy="525004"/>
          </a:xfrm>
          <a:prstGeom prst="rect">
            <a:avLst/>
          </a:prstGeom>
        </p:spPr>
        <p:txBody>
          <a:bodyPr wrap="none">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313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Microsoft Cognitive Services preview</a:t>
            </a:r>
          </a:p>
        </p:txBody>
      </p:sp>
    </p:spTree>
    <p:extLst>
      <p:ext uri="{BB962C8B-B14F-4D97-AF65-F5344CB8AC3E}">
        <p14:creationId xmlns:p14="http://schemas.microsoft.com/office/powerpoint/2010/main" val="263548347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477485" y="2122622"/>
            <a:ext cx="4413197" cy="3262432"/>
          </a:xfrm>
          <a:prstGeom prst="rect">
            <a:avLst/>
          </a:prstGeom>
        </p:spPr>
        <p:txBody>
          <a:bodyPr wrap="square">
            <a:spAutoFit/>
          </a:bodyPr>
          <a:lstStyle/>
          <a:p>
            <a:pPr marL="0" marR="0" lvl="0" indent="0" defTabSz="914225" eaLnBrk="1" fontAlgn="auto" latinLnBrk="0" hangingPunct="1">
              <a:lnSpc>
                <a:spcPct val="100000"/>
              </a:lnSpc>
              <a:spcBef>
                <a:spcPts val="0"/>
              </a:spcBef>
              <a:spcAft>
                <a:spcPts val="1175"/>
              </a:spcAft>
              <a:buClrTx/>
              <a:buSzTx/>
              <a:buFontTx/>
              <a:buNone/>
              <a:tabLst/>
              <a:defRPr/>
            </a:pPr>
            <a:r>
              <a:rPr kumimoji="0" lang="en-US" altLang="en-US" sz="4400" b="0" i="0" u="none" strike="noStrike" kern="0" cap="none" spc="0" normalizeH="0" baseline="0" noProof="0" dirty="0">
                <a:ln>
                  <a:noFill/>
                </a:ln>
                <a:solidFill>
                  <a:srgbClr val="505050"/>
                </a:solidFill>
                <a:effectLst/>
                <a:uLnTx/>
                <a:uFillTx/>
                <a:latin typeface="Segoe UI Light"/>
              </a:rPr>
              <a:t> </a:t>
            </a:r>
            <a:br>
              <a:rPr kumimoji="0" lang="en-US" altLang="en-US" sz="4400" b="0" i="0" u="none" strike="noStrike" kern="0" cap="none" spc="0" normalizeH="0" baseline="0" noProof="0" dirty="0">
                <a:ln>
                  <a:noFill/>
                </a:ln>
                <a:solidFill>
                  <a:srgbClr val="505050"/>
                </a:solidFill>
                <a:effectLst/>
                <a:uLnTx/>
                <a:uFillTx/>
                <a:latin typeface="Segoe UI Light"/>
              </a:rPr>
            </a:br>
            <a:r>
              <a:rPr kumimoji="0" lang="en-US" altLang="en-US" sz="4400" b="0" i="0" u="none" strike="noStrike" kern="0" cap="none" spc="0" normalizeH="0" baseline="0" noProof="0" dirty="0">
                <a:ln>
                  <a:noFill/>
                </a:ln>
                <a:solidFill>
                  <a:srgbClr val="505050"/>
                </a:solidFill>
                <a:effectLst/>
                <a:uLnTx/>
                <a:uFillTx/>
                <a:latin typeface="Segoe UI Light"/>
              </a:rPr>
              <a:t>Cognitive </a:t>
            </a:r>
            <a:br>
              <a:rPr kumimoji="0" lang="en-US" altLang="en-US" sz="4400" b="0" i="0" u="none" strike="noStrike" kern="0" cap="none" spc="0" normalizeH="0" baseline="0" noProof="0" dirty="0">
                <a:ln>
                  <a:noFill/>
                </a:ln>
                <a:solidFill>
                  <a:srgbClr val="505050"/>
                </a:solidFill>
                <a:effectLst/>
                <a:uLnTx/>
                <a:uFillTx/>
                <a:latin typeface="Segoe UI Light"/>
              </a:rPr>
            </a:br>
            <a:r>
              <a:rPr kumimoji="0" lang="en-US" altLang="en-US" sz="4400" b="0" i="0" u="none" strike="noStrike" kern="0" cap="none" spc="0" normalizeH="0" baseline="0" noProof="0" dirty="0">
                <a:ln>
                  <a:noFill/>
                </a:ln>
                <a:solidFill>
                  <a:srgbClr val="505050"/>
                </a:solidFill>
                <a:effectLst/>
                <a:uLnTx/>
                <a:uFillTx/>
                <a:latin typeface="Segoe UI Light"/>
              </a:rPr>
              <a:t>Services</a:t>
            </a:r>
          </a:p>
          <a:p>
            <a:pPr marL="0" marR="0" lvl="0" indent="0" defTabSz="914225" eaLnBrk="1" fontAlgn="auto" latinLnBrk="0" hangingPunct="1">
              <a:lnSpc>
                <a:spcPct val="100000"/>
              </a:lnSpc>
              <a:spcBef>
                <a:spcPts val="0"/>
              </a:spcBef>
              <a:spcAft>
                <a:spcPts val="1175"/>
              </a:spcAft>
              <a:buClrTx/>
              <a:buSzTx/>
              <a:buFontTx/>
              <a:buNone/>
              <a:tabLst/>
              <a:defRPr/>
            </a:pPr>
            <a:r>
              <a:rPr kumimoji="0" lang="en-US" sz="3200" b="0" i="0" u="none" strike="noStrike" kern="0" cap="none" spc="0" normalizeH="0" baseline="0" noProof="0" dirty="0">
                <a:ln>
                  <a:noFill/>
                </a:ln>
                <a:solidFill>
                  <a:schemeClr val="tx2"/>
                </a:solidFill>
                <a:effectLst/>
                <a:uLnTx/>
                <a:uFillTx/>
                <a:latin typeface="Segoe UI Light"/>
              </a:rPr>
              <a:t>Give your solutions </a:t>
            </a:r>
            <a:br>
              <a:rPr kumimoji="0" lang="en-US" sz="3200" b="0" i="0" u="none" strike="noStrike" kern="0" cap="none" spc="0" normalizeH="0" baseline="0" noProof="0" dirty="0">
                <a:ln>
                  <a:noFill/>
                </a:ln>
                <a:solidFill>
                  <a:schemeClr val="tx2"/>
                </a:solidFill>
                <a:effectLst/>
                <a:uLnTx/>
                <a:uFillTx/>
                <a:latin typeface="Segoe UI Light"/>
              </a:rPr>
            </a:br>
            <a:r>
              <a:rPr kumimoji="0" lang="en-US" sz="3200" b="0" i="0" u="none" strike="noStrike" kern="0" cap="none" spc="0" normalizeH="0" baseline="0" noProof="0" dirty="0">
                <a:ln>
                  <a:noFill/>
                </a:ln>
                <a:solidFill>
                  <a:schemeClr val="tx2"/>
                </a:solidFill>
                <a:effectLst/>
                <a:uLnTx/>
                <a:uFillTx/>
                <a:latin typeface="Segoe UI Light"/>
              </a:rPr>
              <a:t>a human side</a:t>
            </a:r>
          </a:p>
        </p:txBody>
      </p:sp>
      <p:sp>
        <p:nvSpPr>
          <p:cNvPr id="6" name="TextBox 5"/>
          <p:cNvSpPr txBox="1"/>
          <p:nvPr/>
        </p:nvSpPr>
        <p:spPr>
          <a:xfrm>
            <a:off x="6277847" y="949996"/>
            <a:ext cx="4571352" cy="1203236"/>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Vision</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From faces to feelings, allow your </a:t>
            </a:r>
            <a:b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b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apps to understand images and video</a:t>
            </a:r>
          </a:p>
        </p:txBody>
      </p:sp>
      <p:sp>
        <p:nvSpPr>
          <p:cNvPr id="7" name="TextBox 6"/>
          <p:cNvSpPr txBox="1"/>
          <p:nvPr/>
        </p:nvSpPr>
        <p:spPr>
          <a:xfrm>
            <a:off x="6277847" y="2095261"/>
            <a:ext cx="4571352" cy="1175666"/>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Speech</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Hear and speak to your users by filtering noise, identifying speakers, and understanding intent</a:t>
            </a:r>
          </a:p>
        </p:txBody>
      </p:sp>
      <p:sp>
        <p:nvSpPr>
          <p:cNvPr id="8" name="TextBox 7"/>
          <p:cNvSpPr txBox="1"/>
          <p:nvPr/>
        </p:nvSpPr>
        <p:spPr>
          <a:xfrm>
            <a:off x="6277847" y="3240524"/>
            <a:ext cx="4571352" cy="1203236"/>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Language</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Process text and learn how to recognize what users want</a:t>
            </a:r>
          </a:p>
        </p:txBody>
      </p:sp>
      <p:sp>
        <p:nvSpPr>
          <p:cNvPr id="9" name="TextBox 8"/>
          <p:cNvSpPr txBox="1"/>
          <p:nvPr/>
        </p:nvSpPr>
        <p:spPr>
          <a:xfrm>
            <a:off x="6277847" y="4385788"/>
            <a:ext cx="4571352" cy="1203236"/>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Knowledge</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Tap into rich knowledge amassed from </a:t>
            </a:r>
            <a:b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b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the web, academia, or your own data</a:t>
            </a:r>
          </a:p>
        </p:txBody>
      </p:sp>
      <p:sp>
        <p:nvSpPr>
          <p:cNvPr id="10" name="TextBox 9"/>
          <p:cNvSpPr txBox="1"/>
          <p:nvPr/>
        </p:nvSpPr>
        <p:spPr>
          <a:xfrm>
            <a:off x="6277847" y="5531049"/>
            <a:ext cx="4571352" cy="1203236"/>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Search</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Access billions of web pages, images, videos, and news with the power of Bing APIs</a:t>
            </a:r>
          </a:p>
        </p:txBody>
      </p:sp>
      <p:sp>
        <p:nvSpPr>
          <p:cNvPr id="3" name="Rectangle 2"/>
          <p:cNvSpPr/>
          <p:nvPr/>
        </p:nvSpPr>
        <p:spPr>
          <a:xfrm>
            <a:off x="5164823" y="302069"/>
            <a:ext cx="6316767" cy="525004"/>
          </a:xfrm>
          <a:prstGeom prst="rect">
            <a:avLst/>
          </a:prstGeom>
        </p:spPr>
        <p:txBody>
          <a:bodyPr wrap="none">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313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Microsoft Cognitive Services preview</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grpSp>
    </p:spTree>
    <p:extLst>
      <p:ext uri="{BB962C8B-B14F-4D97-AF65-F5344CB8AC3E}">
        <p14:creationId xmlns:p14="http://schemas.microsoft.com/office/powerpoint/2010/main" val="21712523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4418" y="0"/>
            <a:ext cx="10643017" cy="6885524"/>
          </a:xfrm>
          <a:prstGeom prst="rect">
            <a:avLst/>
          </a:prstGeom>
        </p:spPr>
      </p:pic>
    </p:spTree>
    <p:extLst>
      <p:ext uri="{BB962C8B-B14F-4D97-AF65-F5344CB8AC3E}">
        <p14:creationId xmlns:p14="http://schemas.microsoft.com/office/powerpoint/2010/main" val="2717004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bwMode="auto">
          <a:xfrm>
            <a:off x="3712023" y="2717832"/>
            <a:ext cx="1434280" cy="2667262"/>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Bing maps</a:t>
            </a:r>
            <a:br>
              <a:rPr kumimoji="0" lang="en-US" sz="1568" b="0" i="0" u="none" strike="noStrike" kern="1200" cap="none" spc="0" normalizeH="0" baseline="0" noProof="0" dirty="0">
                <a:ln>
                  <a:noFill/>
                </a:ln>
                <a:solidFill>
                  <a:srgbClr val="FFFFFF"/>
                </a:solidFill>
                <a:effectLst/>
                <a:uLnTx/>
                <a:uFillTx/>
                <a:latin typeface="Segoe UI"/>
                <a:ea typeface="+mn-ea"/>
                <a:cs typeface="+mn-cs"/>
              </a:rPr>
            </a:br>
            <a:r>
              <a:rPr kumimoji="0" lang="en-US" sz="1568" b="0" i="0" u="none" strike="noStrike" kern="1200" cap="none" spc="0" normalizeH="0" baseline="0" noProof="0" dirty="0">
                <a:ln>
                  <a:noFill/>
                </a:ln>
                <a:solidFill>
                  <a:srgbClr val="FFFFFF"/>
                </a:solidFill>
                <a:effectLst/>
                <a:uLnTx/>
                <a:uFillTx/>
                <a:latin typeface="Segoe UI"/>
                <a:ea typeface="+mn-ea"/>
                <a:cs typeface="+mn-cs"/>
              </a:rPr>
              <a:t>launches</a:t>
            </a:r>
          </a:p>
          <a:p>
            <a:pPr marL="0" marR="0" lvl="0" indent="0" algn="ctr" defTabSz="914102" rtl="0" eaLnBrk="1" fontAlgn="base" latinLnBrk="0" hangingPunct="1">
              <a:lnSpc>
                <a:spcPct val="100000"/>
              </a:lnSpc>
              <a:spcBef>
                <a:spcPts val="588"/>
              </a:spcBef>
              <a:spcAft>
                <a:spcPct val="0"/>
              </a:spcAft>
              <a:buClrTx/>
              <a:buSzTx/>
              <a:buFontTx/>
              <a:buNone/>
              <a:tabLst/>
              <a:defRPr/>
            </a:pPr>
            <a:br>
              <a:rPr kumimoji="0" lang="en-US" sz="1568" b="0" i="0" u="none" strike="noStrike" kern="1200" cap="none" spc="0" normalizeH="0" baseline="0" noProof="0" dirty="0">
                <a:ln>
                  <a:noFill/>
                </a:ln>
                <a:solidFill>
                  <a:srgbClr val="FFFFFF"/>
                </a:solidFill>
                <a:effectLst/>
                <a:uLnTx/>
                <a:uFillTx/>
                <a:latin typeface="Segoe UI"/>
                <a:ea typeface="+mn-ea"/>
                <a:cs typeface="+mn-cs"/>
              </a:rPr>
            </a:br>
            <a:endParaRPr kumimoji="0" lang="en-US" sz="1568"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US" sz="1568" b="0" i="0" u="none" strike="noStrike" kern="1200" cap="none" spc="0" normalizeH="0" baseline="0" noProof="0" dirty="0">
                <a:ln>
                  <a:noFill/>
                </a:ln>
                <a:solidFill>
                  <a:srgbClr val="00B0F0"/>
                </a:solidFill>
                <a:effectLst/>
                <a:uLnTx/>
                <a:uFillTx/>
                <a:latin typeface="Segoe UI"/>
                <a:ea typeface="+mn-ea"/>
                <a:cs typeface="+mn-cs"/>
              </a:rPr>
              <a:t>What’s the best way home?  </a:t>
            </a:r>
          </a:p>
          <a:p>
            <a:pPr marL="0" marR="0" lvl="0" indent="0" algn="ctr" defTabSz="914102" rtl="0" eaLnBrk="1" fontAlgn="base" latinLnBrk="0" hangingPunct="1">
              <a:lnSpc>
                <a:spcPct val="100000"/>
              </a:lnSpc>
              <a:spcBef>
                <a:spcPts val="588"/>
              </a:spcBef>
              <a:spcAft>
                <a:spcPct val="0"/>
              </a:spcAft>
              <a:buClrTx/>
              <a:buSzTx/>
              <a:buFontTx/>
              <a:buNone/>
              <a:tabLst/>
              <a:defRPr/>
            </a:pPr>
            <a:endParaRPr kumimoji="0" lang="en-IN"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Rectangle 51"/>
          <p:cNvSpPr/>
          <p:nvPr/>
        </p:nvSpPr>
        <p:spPr bwMode="auto">
          <a:xfrm>
            <a:off x="407076" y="2717832"/>
            <a:ext cx="1434280" cy="2667262"/>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IN"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Microsoft Research formed</a:t>
            </a:r>
          </a:p>
        </p:txBody>
      </p:sp>
      <p:sp>
        <p:nvSpPr>
          <p:cNvPr id="53" name="Rectangle 52"/>
          <p:cNvSpPr/>
          <p:nvPr/>
        </p:nvSpPr>
        <p:spPr bwMode="auto">
          <a:xfrm>
            <a:off x="7016969" y="2717833"/>
            <a:ext cx="1434280" cy="2626995"/>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IN"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Kinect launches</a:t>
            </a:r>
          </a:p>
          <a:p>
            <a:pPr marL="0" marR="0" lvl="0" indent="0" algn="ctr" defTabSz="914102" rtl="0" eaLnBrk="1" fontAlgn="base" latinLnBrk="0" hangingPunct="1">
              <a:lnSpc>
                <a:spcPct val="100000"/>
              </a:lnSpc>
              <a:spcBef>
                <a:spcPts val="588"/>
              </a:spcBef>
              <a:spcAft>
                <a:spcPct val="0"/>
              </a:spcAft>
              <a:buClrTx/>
              <a:buSzTx/>
              <a:buFontTx/>
              <a:buNone/>
              <a:tabLst/>
              <a:defRPr/>
            </a:pPr>
            <a:br>
              <a:rPr kumimoji="0" lang="en-IN"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br>
            <a:endParaRPr kumimoji="0" lang="en-IN"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IN" sz="1568" b="0" i="0" u="none" strike="noStrike" kern="1200" cap="none" spc="0" normalizeH="0" baseline="0" noProof="0" dirty="0">
                <a:ln>
                  <a:noFill/>
                </a:ln>
                <a:solidFill>
                  <a:srgbClr val="00B0F0"/>
                </a:solidFill>
                <a:effectLst/>
                <a:uLnTx/>
                <a:uFillTx/>
                <a:latin typeface="Segoe UI"/>
                <a:ea typeface="Segoe UI" pitchFamily="34" charset="0"/>
                <a:cs typeface="Segoe UI" pitchFamily="34" charset="0"/>
              </a:rPr>
              <a:t>What does that motion “mean”?</a:t>
            </a:r>
          </a:p>
        </p:txBody>
      </p:sp>
      <p:sp>
        <p:nvSpPr>
          <p:cNvPr id="54" name="Rectangle 53"/>
          <p:cNvSpPr/>
          <p:nvPr/>
        </p:nvSpPr>
        <p:spPr bwMode="auto">
          <a:xfrm>
            <a:off x="10321914" y="2717832"/>
            <a:ext cx="1434280" cy="2667262"/>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IN"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Machine Learning GA</a:t>
            </a:r>
          </a:p>
          <a:p>
            <a:pPr marL="0" marR="0" lvl="0" indent="0" algn="ctr" defTabSz="914102" rtl="0" eaLnBrk="1" fontAlgn="base" latinLnBrk="0" hangingPunct="1">
              <a:lnSpc>
                <a:spcPct val="100000"/>
              </a:lnSpc>
              <a:spcBef>
                <a:spcPts val="588"/>
              </a:spcBef>
              <a:spcAft>
                <a:spcPct val="0"/>
              </a:spcAft>
              <a:buClrTx/>
              <a:buSzTx/>
              <a:buFontTx/>
              <a:buNone/>
              <a:tabLst/>
              <a:defRPr/>
            </a:pPr>
            <a:endParaRPr kumimoji="0" lang="en-IN" sz="1568" b="0" i="0" u="none" strike="noStrike" kern="1200" cap="none" spc="0" normalizeH="0" baseline="0" noProof="0" dirty="0">
              <a:ln>
                <a:noFill/>
              </a:ln>
              <a:solidFill>
                <a:srgbClr val="00B0F0"/>
              </a:solidFill>
              <a:effectLst/>
              <a:uLnTx/>
              <a:uFillTx/>
              <a:latin typeface="Segoe UI"/>
              <a:ea typeface="Segoe UI" pitchFamily="34" charset="0"/>
              <a:cs typeface="Segoe UI" pitchFamily="34" charset="0"/>
            </a:endParaRPr>
          </a:p>
          <a:p>
            <a:pPr marL="0" marR="0" lvl="0" indent="0" algn="ctr" defTabSz="914102" rtl="0" eaLnBrk="1" fontAlgn="base" latinLnBrk="0" hangingPunct="1">
              <a:lnSpc>
                <a:spcPct val="100000"/>
              </a:lnSpc>
              <a:spcBef>
                <a:spcPts val="588"/>
              </a:spcBef>
              <a:spcAft>
                <a:spcPct val="0"/>
              </a:spcAft>
              <a:buClrTx/>
              <a:buSzTx/>
              <a:buFontTx/>
              <a:buNone/>
              <a:tabLst/>
              <a:defRPr/>
            </a:pPr>
            <a:br>
              <a:rPr kumimoji="0" lang="en-IN" sz="1568" b="0" i="0" u="none" strike="noStrike" kern="1200" cap="none" spc="0" normalizeH="0" baseline="0" noProof="0" dirty="0">
                <a:ln>
                  <a:noFill/>
                </a:ln>
                <a:solidFill>
                  <a:srgbClr val="00B0F0"/>
                </a:solidFill>
                <a:effectLst/>
                <a:uLnTx/>
                <a:uFillTx/>
                <a:latin typeface="Segoe UI"/>
                <a:ea typeface="Segoe UI" pitchFamily="34" charset="0"/>
                <a:cs typeface="Segoe UI" pitchFamily="34" charset="0"/>
              </a:rPr>
            </a:br>
            <a:r>
              <a:rPr kumimoji="0" lang="en-IN" sz="1568" b="0" i="0" u="none" strike="noStrike" kern="1200" cap="none" spc="0" normalizeH="0" baseline="0" noProof="0" dirty="0">
                <a:ln>
                  <a:noFill/>
                </a:ln>
                <a:solidFill>
                  <a:srgbClr val="00B0F0"/>
                </a:solidFill>
                <a:effectLst/>
                <a:uLnTx/>
                <a:uFillTx/>
                <a:latin typeface="Segoe UI"/>
                <a:ea typeface="Segoe UI" pitchFamily="34" charset="0"/>
                <a:cs typeface="Segoe UI" pitchFamily="34" charset="0"/>
              </a:rPr>
              <a:t>What will happen next? </a:t>
            </a:r>
          </a:p>
        </p:txBody>
      </p:sp>
      <p:sp>
        <p:nvSpPr>
          <p:cNvPr id="55" name="Rectangle 54"/>
          <p:cNvSpPr/>
          <p:nvPr/>
        </p:nvSpPr>
        <p:spPr bwMode="auto">
          <a:xfrm>
            <a:off x="2059549" y="2717832"/>
            <a:ext cx="1434280" cy="2667263"/>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 Hotmail launches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00B0F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00B0F0"/>
                </a:solidFill>
                <a:effectLst/>
                <a:uLnTx/>
                <a:uFillTx/>
                <a:latin typeface="Segoe UI"/>
                <a:ea typeface="+mn-ea"/>
                <a:cs typeface="+mn-cs"/>
              </a:rPr>
              <a:t>Which email is junk? </a:t>
            </a:r>
          </a:p>
        </p:txBody>
      </p:sp>
      <p:sp>
        <p:nvSpPr>
          <p:cNvPr id="56" name="Rectangle 55"/>
          <p:cNvSpPr/>
          <p:nvPr/>
        </p:nvSpPr>
        <p:spPr bwMode="auto">
          <a:xfrm>
            <a:off x="5364496" y="2717833"/>
            <a:ext cx="1434280" cy="2626995"/>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IN"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Bing search launches</a:t>
            </a:r>
          </a:p>
          <a:p>
            <a:pPr marL="0" marR="0" lvl="0" indent="0" algn="ctr" defTabSz="914102" rtl="0" eaLnBrk="1" fontAlgn="base" latinLnBrk="0" hangingPunct="1">
              <a:lnSpc>
                <a:spcPct val="100000"/>
              </a:lnSpc>
              <a:spcBef>
                <a:spcPts val="588"/>
              </a:spcBef>
              <a:spcAft>
                <a:spcPct val="0"/>
              </a:spcAft>
              <a:buClrTx/>
              <a:buSzTx/>
              <a:buFontTx/>
              <a:buNone/>
              <a:tabLst/>
              <a:defRPr/>
            </a:pPr>
            <a:br>
              <a:rPr kumimoji="0" lang="en-IN"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br>
            <a:endParaRPr kumimoji="0" lang="en-IN"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IN" sz="1568" b="0" i="0" u="none" strike="noStrike" kern="1200" cap="none" spc="0" normalizeH="0" baseline="0" noProof="0" dirty="0">
                <a:ln>
                  <a:noFill/>
                </a:ln>
                <a:solidFill>
                  <a:srgbClr val="00B0F0"/>
                </a:solidFill>
                <a:effectLst/>
                <a:uLnTx/>
                <a:uFillTx/>
                <a:latin typeface="Segoe UI"/>
                <a:ea typeface="Segoe UI" pitchFamily="34" charset="0"/>
                <a:cs typeface="Segoe UI" pitchFamily="34" charset="0"/>
              </a:rPr>
              <a:t>Which searches are most relevant? </a:t>
            </a:r>
          </a:p>
        </p:txBody>
      </p:sp>
      <p:sp>
        <p:nvSpPr>
          <p:cNvPr id="57" name="Rectangle 56"/>
          <p:cNvSpPr/>
          <p:nvPr/>
        </p:nvSpPr>
        <p:spPr bwMode="auto">
          <a:xfrm>
            <a:off x="8669443" y="2717832"/>
            <a:ext cx="1434280" cy="2667262"/>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IN"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Skype Translator launches</a:t>
            </a:r>
          </a:p>
          <a:p>
            <a:pPr marL="0" marR="0" lvl="0" indent="0" algn="ctr" defTabSz="914102" rtl="0" eaLnBrk="1" fontAlgn="base" latinLnBrk="0" hangingPunct="1">
              <a:lnSpc>
                <a:spcPct val="100000"/>
              </a:lnSpc>
              <a:spcBef>
                <a:spcPts val="588"/>
              </a:spcBef>
              <a:spcAft>
                <a:spcPct val="0"/>
              </a:spcAft>
              <a:buClrTx/>
              <a:buSzTx/>
              <a:buFontTx/>
              <a:buNone/>
              <a:tabLst/>
              <a:defRPr/>
            </a:pPr>
            <a:endParaRPr kumimoji="0" lang="en-IN" sz="1568" b="0" i="0" u="none" strike="noStrike" kern="1200" cap="none" spc="0" normalizeH="0" baseline="0" noProof="0" dirty="0">
              <a:ln>
                <a:noFill/>
              </a:ln>
              <a:solidFill>
                <a:srgbClr val="00B0F0"/>
              </a:solidFill>
              <a:effectLst/>
              <a:uLnTx/>
              <a:uFillTx/>
              <a:latin typeface="Segoe UI"/>
              <a:ea typeface="Segoe UI" pitchFamily="34" charset="0"/>
              <a:cs typeface="Segoe UI" pitchFamily="34" charset="0"/>
            </a:endParaRPr>
          </a:p>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IN" sz="1568" b="0" i="0" u="none" strike="noStrike" kern="1200" cap="none" spc="0" normalizeH="0" baseline="0" noProof="0" dirty="0">
                <a:ln>
                  <a:noFill/>
                </a:ln>
                <a:solidFill>
                  <a:srgbClr val="00B0F0"/>
                </a:solidFill>
                <a:effectLst/>
                <a:uLnTx/>
                <a:uFillTx/>
                <a:latin typeface="Segoe UI"/>
                <a:ea typeface="Segoe UI" pitchFamily="34" charset="0"/>
                <a:cs typeface="Segoe UI" pitchFamily="34" charset="0"/>
              </a:rPr>
              <a:t>What is that person saying?</a:t>
            </a:r>
          </a:p>
        </p:txBody>
      </p:sp>
      <p:sp>
        <p:nvSpPr>
          <p:cNvPr id="98" name="Title 2"/>
          <p:cNvSpPr txBox="1">
            <a:spLocks/>
          </p:cNvSpPr>
          <p:nvPr/>
        </p:nvSpPr>
        <p:spPr>
          <a:xfrm>
            <a:off x="536923" y="291515"/>
            <a:ext cx="11655078" cy="899537"/>
          </a:xfrm>
          <a:prstGeom prst="rect">
            <a:avLst/>
          </a:prstGeom>
        </p:spPr>
        <p:txBody>
          <a:bodyPr vert="horz" lIns="89642" tIns="44821" rIns="89642" bIns="44821" rtlCol="0" anchor="t">
            <a:no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IN" sz="5294" b="0" i="0" u="none" strike="noStrike" kern="1200" cap="none" spc="0" normalizeH="0" baseline="0" noProof="0" dirty="0">
                <a:ln>
                  <a:noFill/>
                </a:ln>
                <a:solidFill>
                  <a:srgbClr val="FFFFFF"/>
                </a:solidFill>
                <a:effectLst/>
                <a:uLnTx/>
                <a:uFillTx/>
                <a:latin typeface="Segoe UI Light"/>
                <a:ea typeface="+mj-ea"/>
                <a:cs typeface="+mj-cs"/>
              </a:rPr>
              <a:t>Microsoft &amp; Machine Learning</a:t>
            </a:r>
            <a:br>
              <a:rPr kumimoji="0" lang="en-IN" sz="5294" b="0" i="0" u="none" strike="noStrike" kern="1200" cap="none" spc="0" normalizeH="0" baseline="0" noProof="0" dirty="0">
                <a:ln>
                  <a:noFill/>
                </a:ln>
                <a:solidFill>
                  <a:srgbClr val="FFFFFF"/>
                </a:solidFill>
                <a:effectLst/>
                <a:uLnTx/>
                <a:uFillTx/>
                <a:latin typeface="Segoe UI Light"/>
                <a:ea typeface="+mj-ea"/>
                <a:cs typeface="+mj-cs"/>
              </a:rPr>
            </a:br>
            <a:r>
              <a:rPr kumimoji="0" lang="en-IN" sz="3529" b="0" i="0" u="none" strike="noStrike" kern="1200" cap="none" spc="0" normalizeH="0" baseline="0" noProof="0" dirty="0">
                <a:ln>
                  <a:noFill/>
                </a:ln>
                <a:solidFill>
                  <a:srgbClr val="FFFFFF"/>
                </a:solidFill>
                <a:effectLst/>
                <a:uLnTx/>
                <a:uFillTx/>
                <a:latin typeface="Segoe UI Light"/>
                <a:ea typeface="+mj-ea"/>
                <a:cs typeface="+mj-cs"/>
              </a:rPr>
              <a:t>Answering questions with experience</a:t>
            </a:r>
          </a:p>
        </p:txBody>
      </p:sp>
      <p:sp>
        <p:nvSpPr>
          <p:cNvPr id="50" name="Rectangle 49"/>
          <p:cNvSpPr/>
          <p:nvPr/>
        </p:nvSpPr>
        <p:spPr bwMode="auto">
          <a:xfrm>
            <a:off x="1110768"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endParaRPr kumimoji="0" lang="en-IN"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8" name="Oval 57"/>
          <p:cNvSpPr/>
          <p:nvPr/>
        </p:nvSpPr>
        <p:spPr bwMode="auto">
          <a:xfrm>
            <a:off x="1060199" y="2659512"/>
            <a:ext cx="128031" cy="112389"/>
          </a:xfrm>
          <a:prstGeom prst="ellipse">
            <a:avLst/>
          </a:prstGeom>
          <a:solidFill>
            <a:schemeClr val="tx1"/>
          </a:solidFill>
          <a:ln>
            <a:solidFill>
              <a:srgbClr val="00BCF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endParaRPr kumimoji="0" lang="en-IN"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9" name="Rectangle 58"/>
          <p:cNvSpPr/>
          <p:nvPr/>
        </p:nvSpPr>
        <p:spPr bwMode="auto">
          <a:xfrm>
            <a:off x="11025608" y="2355589"/>
            <a:ext cx="26893" cy="41599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endParaRPr kumimoji="0" lang="en-IN"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0" name="Oval 59"/>
          <p:cNvSpPr/>
          <p:nvPr/>
        </p:nvSpPr>
        <p:spPr bwMode="auto">
          <a:xfrm>
            <a:off x="10975039" y="2659512"/>
            <a:ext cx="128031" cy="11238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endParaRPr kumimoji="0" lang="en-IN"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2" name="Rectangle 101"/>
          <p:cNvSpPr/>
          <p:nvPr/>
        </p:nvSpPr>
        <p:spPr bwMode="auto">
          <a:xfrm>
            <a:off x="9373135"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endParaRPr kumimoji="0" lang="en-IN"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3" name="Oval 102"/>
          <p:cNvSpPr/>
          <p:nvPr/>
        </p:nvSpPr>
        <p:spPr bwMode="auto">
          <a:xfrm>
            <a:off x="9322566"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endParaRPr kumimoji="0" lang="en-IN"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4" name="Rectangle 103"/>
          <p:cNvSpPr/>
          <p:nvPr/>
        </p:nvSpPr>
        <p:spPr bwMode="auto">
          <a:xfrm>
            <a:off x="7720662"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endParaRPr kumimoji="0" lang="en-IN"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5" name="Oval 104"/>
          <p:cNvSpPr/>
          <p:nvPr/>
        </p:nvSpPr>
        <p:spPr bwMode="auto">
          <a:xfrm>
            <a:off x="7670093"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endParaRPr kumimoji="0" lang="en-IN"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6" name="Rectangle 105"/>
          <p:cNvSpPr/>
          <p:nvPr/>
        </p:nvSpPr>
        <p:spPr bwMode="auto">
          <a:xfrm>
            <a:off x="6068189"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endParaRPr kumimoji="0" lang="en-IN"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7" name="Oval 106"/>
          <p:cNvSpPr/>
          <p:nvPr/>
        </p:nvSpPr>
        <p:spPr bwMode="auto">
          <a:xfrm>
            <a:off x="6017620"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endParaRPr kumimoji="0" lang="en-IN"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8" name="Rectangle 107"/>
          <p:cNvSpPr/>
          <p:nvPr/>
        </p:nvSpPr>
        <p:spPr bwMode="auto">
          <a:xfrm>
            <a:off x="4415715"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endParaRPr kumimoji="0" lang="en-IN"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9" name="Oval 108"/>
          <p:cNvSpPr/>
          <p:nvPr/>
        </p:nvSpPr>
        <p:spPr bwMode="auto">
          <a:xfrm>
            <a:off x="4365146"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endParaRPr kumimoji="0" lang="en-IN"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0" name="Rectangle 109"/>
          <p:cNvSpPr/>
          <p:nvPr/>
        </p:nvSpPr>
        <p:spPr bwMode="auto">
          <a:xfrm>
            <a:off x="2763242"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endParaRPr kumimoji="0" lang="en-IN"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1" name="Oval 110"/>
          <p:cNvSpPr/>
          <p:nvPr/>
        </p:nvSpPr>
        <p:spPr bwMode="auto">
          <a:xfrm>
            <a:off x="2712673"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endParaRPr kumimoji="0" lang="en-IN"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2" name="Right Arrow 111"/>
          <p:cNvSpPr/>
          <p:nvPr/>
        </p:nvSpPr>
        <p:spPr bwMode="auto">
          <a:xfrm>
            <a:off x="-12805" y="2035723"/>
            <a:ext cx="12084888" cy="319867"/>
          </a:xfrm>
          <a:prstGeom prs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solidFill>
                  <a:srgbClr val="FFFFFF">
                    <a:alpha val="0"/>
                  </a:srgbClr>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587355"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1991</a:t>
            </a:r>
          </a:p>
        </p:txBody>
      </p:sp>
      <p:sp>
        <p:nvSpPr>
          <p:cNvPr id="114" name="Rectangle 113"/>
          <p:cNvSpPr/>
          <p:nvPr/>
        </p:nvSpPr>
        <p:spPr bwMode="auto">
          <a:xfrm>
            <a:off x="8849722"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2014</a:t>
            </a:r>
          </a:p>
        </p:txBody>
      </p:sp>
      <p:sp>
        <p:nvSpPr>
          <p:cNvPr id="115" name="Rectangle 114"/>
          <p:cNvSpPr/>
          <p:nvPr/>
        </p:nvSpPr>
        <p:spPr bwMode="auto">
          <a:xfrm>
            <a:off x="5544776"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2009</a:t>
            </a:r>
          </a:p>
        </p:txBody>
      </p:sp>
      <p:sp>
        <p:nvSpPr>
          <p:cNvPr id="116" name="Rectangle 115"/>
          <p:cNvSpPr/>
          <p:nvPr/>
        </p:nvSpPr>
        <p:spPr bwMode="auto">
          <a:xfrm>
            <a:off x="2239829"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1997</a:t>
            </a:r>
          </a:p>
        </p:txBody>
      </p:sp>
      <p:sp>
        <p:nvSpPr>
          <p:cNvPr id="117" name="Rectangle 116"/>
          <p:cNvSpPr/>
          <p:nvPr/>
        </p:nvSpPr>
        <p:spPr bwMode="auto">
          <a:xfrm>
            <a:off x="10502195" y="2007256"/>
            <a:ext cx="1073721" cy="3585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2015</a:t>
            </a:r>
          </a:p>
        </p:txBody>
      </p:sp>
      <p:sp>
        <p:nvSpPr>
          <p:cNvPr id="118" name="Rectangle 117"/>
          <p:cNvSpPr/>
          <p:nvPr/>
        </p:nvSpPr>
        <p:spPr bwMode="auto">
          <a:xfrm>
            <a:off x="7197249"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2010</a:t>
            </a:r>
          </a:p>
        </p:txBody>
      </p:sp>
      <p:sp>
        <p:nvSpPr>
          <p:cNvPr id="119" name="Rectangle 118"/>
          <p:cNvSpPr/>
          <p:nvPr/>
        </p:nvSpPr>
        <p:spPr bwMode="auto">
          <a:xfrm>
            <a:off x="3892302"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2008</a:t>
            </a:r>
          </a:p>
        </p:txBody>
      </p:sp>
      <p:sp>
        <p:nvSpPr>
          <p:cNvPr id="2" name="Rectangle 1"/>
          <p:cNvSpPr/>
          <p:nvPr/>
        </p:nvSpPr>
        <p:spPr>
          <a:xfrm>
            <a:off x="0" y="5476861"/>
            <a:ext cx="12192000" cy="1062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61" rtl="0" eaLnBrk="1" fontAlgn="base" latinLnBrk="0" hangingPunct="1">
              <a:lnSpc>
                <a:spcPct val="100000"/>
              </a:lnSpc>
              <a:spcBef>
                <a:spcPts val="1176"/>
              </a:spcBef>
              <a:spcAft>
                <a:spcPts val="1176"/>
              </a:spcAft>
              <a:buClrTx/>
              <a:buSzTx/>
              <a:buFontTx/>
              <a:buNone/>
              <a:tabLst/>
              <a:defRPr/>
            </a:pPr>
            <a:r>
              <a:rPr kumimoji="0" lang="en-US" sz="2745" b="0" i="1" u="none" strike="noStrike" kern="0" cap="none" spc="0" normalizeH="0" baseline="0" noProof="0" dirty="0">
                <a:ln>
                  <a:noFill/>
                </a:ln>
                <a:solidFill>
                  <a:srgbClr val="FFFFFF"/>
                </a:solidFill>
                <a:effectLst/>
                <a:uLnTx/>
                <a:uFillTx/>
                <a:latin typeface="Segoe UI Light"/>
                <a:ea typeface="+mn-ea"/>
                <a:cs typeface="+mn-cs"/>
              </a:rPr>
              <a:t>Machine learning is pervasive throughout Microsoft products.</a:t>
            </a:r>
            <a:endParaRPr kumimoji="0" lang="en-GB" sz="2745" b="0" i="1" u="none" strike="noStrike" kern="0" cap="none" spc="0" normalizeH="0" baseline="0" noProof="0" dirty="0">
              <a:ln>
                <a:noFill/>
              </a:ln>
              <a:solidFill>
                <a:srgbClr val="FFFFFF"/>
              </a:solidFill>
              <a:effectLst/>
              <a:uLnTx/>
              <a:uFillTx/>
              <a:latin typeface="Segoe UI Light"/>
              <a:ea typeface="+mn-ea"/>
              <a:cs typeface="+mn-cs"/>
            </a:endParaRPr>
          </a:p>
        </p:txBody>
      </p:sp>
    </p:spTree>
    <p:extLst>
      <p:ext uri="{BB962C8B-B14F-4D97-AF65-F5344CB8AC3E}">
        <p14:creationId xmlns:p14="http://schemas.microsoft.com/office/powerpoint/2010/main" val="3933061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GB" sz="7200" dirty="0">
                <a:ln w="3175">
                  <a:noFill/>
                </a:ln>
                <a:solidFill>
                  <a:srgbClr val="FFFFFF"/>
                </a:solidFill>
                <a:latin typeface="Segoe UI Light"/>
                <a:ea typeface="+mn-ea"/>
                <a:cs typeface="Segoe UI" pitchFamily="34" charset="0"/>
              </a:rPr>
              <a:t>Machine Learning API’s</a:t>
            </a:r>
            <a:endParaRPr lang="en-US" sz="7200" dirty="0">
              <a:latin typeface="Segoe UI Light" panose="020B0502040204020203" pitchFamily="34" charset="0"/>
              <a:cs typeface="Segoe UI Light" panose="020B0502040204020203" pitchFamily="34" charset="0"/>
            </a:endParaRP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latin typeface="Segoe UI Light" panose="020B0502040204020203" pitchFamily="34" charset="0"/>
                <a:cs typeface="Segoe UI Light" panose="020B0502040204020203" pitchFamily="34" charset="0"/>
              </a:rPr>
              <a:t>Cognitive Services</a:t>
            </a:r>
          </a:p>
          <a:p>
            <a:pPr marL="0" indent="0">
              <a:buNone/>
            </a:pPr>
            <a:r>
              <a:rPr lang="en-GB" dirty="0">
                <a:latin typeface="Segoe UI Light" panose="020B0502040204020203" pitchFamily="34" charset="0"/>
                <a:cs typeface="Segoe UI Light" panose="020B0502040204020203" pitchFamily="34" charset="0"/>
                <a:hlinkClick r:id="rId3"/>
              </a:rPr>
              <a:t>https://www.microsoft.com/cognitive-services</a:t>
            </a:r>
            <a:r>
              <a:rPr lang="en-GB" dirty="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379832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16404" y="0"/>
            <a:ext cx="9705814" cy="6858000"/>
          </a:xfrm>
          <a:prstGeom prst="rect">
            <a:avLst/>
          </a:prstGeom>
        </p:spPr>
      </p:pic>
    </p:spTree>
    <p:extLst>
      <p:ext uri="{BB962C8B-B14F-4D97-AF65-F5344CB8AC3E}">
        <p14:creationId xmlns:p14="http://schemas.microsoft.com/office/powerpoint/2010/main" val="2888995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923" y="289958"/>
            <a:ext cx="11655078" cy="899537"/>
          </a:xfrm>
        </p:spPr>
        <p:txBody>
          <a:bodyPr/>
          <a:lstStyle/>
          <a:p>
            <a:r>
              <a:rPr lang="en-US" dirty="0"/>
              <a:t>VM Versions comparison</a:t>
            </a:r>
          </a:p>
        </p:txBody>
      </p:sp>
      <p:pic>
        <p:nvPicPr>
          <p:cNvPr id="2050" name="Picture 1" descr="image0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37" y="1189496"/>
            <a:ext cx="11896541" cy="5003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174415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sz="7200" dirty="0">
                <a:latin typeface="Segoe UI Light" panose="020B0502040204020203" pitchFamily="34" charset="0"/>
                <a:cs typeface="Segoe UI Light" panose="020B0502040204020203" pitchFamily="34" charset="0"/>
              </a:rPr>
              <a:t>Azure ML Notebooks</a:t>
            </a: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latin typeface="Segoe UI Light" panose="020B0502040204020203" pitchFamily="34" charset="0"/>
                <a:cs typeface="Segoe UI Light" panose="020B0502040204020203" pitchFamily="34" charset="0"/>
              </a:rPr>
              <a:t>R and Jupiter Notebooks</a:t>
            </a:r>
          </a:p>
          <a:p>
            <a:pPr marL="0" indent="0">
              <a:buNone/>
            </a:pPr>
            <a:r>
              <a:rPr lang="en-US" dirty="0">
                <a:latin typeface="Segoe UI Light" panose="020B0502040204020203" pitchFamily="34" charset="0"/>
                <a:cs typeface="Segoe UI Light" panose="020B0502040204020203" pitchFamily="34" charset="0"/>
              </a:rPr>
              <a:t>More information:</a:t>
            </a:r>
          </a:p>
          <a:p>
            <a:pPr marL="0" indent="0">
              <a:buNone/>
            </a:pPr>
            <a:r>
              <a:rPr lang="en-US" dirty="0">
                <a:latin typeface="Segoe UI Light" panose="020B0502040204020203" pitchFamily="34" charset="0"/>
                <a:cs typeface="Segoe UI Light" panose="020B0502040204020203" pitchFamily="34" charset="0"/>
                <a:hlinkClick r:id="rId3"/>
              </a:rPr>
              <a:t>https://gallery.cortanaintelligence.com/notebooks</a:t>
            </a:r>
            <a:r>
              <a:rPr lang="en-US" dirty="0">
                <a:latin typeface="Segoe UI Light" panose="020B0502040204020203" pitchFamily="34" charset="0"/>
                <a:cs typeface="Segoe UI Light" panose="020B0502040204020203" pitchFamily="34" charset="0"/>
              </a:rPr>
              <a:t> </a:t>
            </a:r>
          </a:p>
          <a:p>
            <a:pPr marL="0" indent="0">
              <a:buNone/>
            </a:pP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3559962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345441" y="2477230"/>
            <a:ext cx="8483600" cy="353749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31"/>
          <p:cNvSpPr/>
          <p:nvPr/>
        </p:nvSpPr>
        <p:spPr>
          <a:xfrm>
            <a:off x="2644222" y="2774182"/>
            <a:ext cx="2593948" cy="597409"/>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lumMod val="60000"/>
                    <a:lumOff val="40000"/>
                  </a:schemeClr>
                </a:solidFill>
                <a:latin typeface="Segoe UI Light" panose="020B0502040204020203" pitchFamily="34" charset="0"/>
                <a:cs typeface="Segoe UI Light" panose="020B0502040204020203" pitchFamily="34" charset="0"/>
              </a:rPr>
              <a:t>Business Knowledge</a:t>
            </a:r>
          </a:p>
        </p:txBody>
      </p:sp>
      <p:sp>
        <p:nvSpPr>
          <p:cNvPr id="82" name="Rectangle 19"/>
          <p:cNvSpPr/>
          <p:nvPr/>
        </p:nvSpPr>
        <p:spPr>
          <a:xfrm>
            <a:off x="2641239" y="3734566"/>
            <a:ext cx="2593947" cy="638947"/>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lumMod val="60000"/>
                    <a:lumOff val="40000"/>
                  </a:schemeClr>
                </a:solidFill>
                <a:latin typeface="Segoe UI Light" panose="020B0502040204020203" pitchFamily="34" charset="0"/>
                <a:cs typeface="Segoe UI Light" panose="020B0502040204020203" pitchFamily="34" charset="0"/>
              </a:rPr>
              <a:t>Data Preparation</a:t>
            </a:r>
          </a:p>
        </p:txBody>
      </p:sp>
      <p:sp>
        <p:nvSpPr>
          <p:cNvPr id="80" name="Rectangle 15"/>
          <p:cNvSpPr/>
          <p:nvPr/>
        </p:nvSpPr>
        <p:spPr>
          <a:xfrm>
            <a:off x="2667289" y="4747418"/>
            <a:ext cx="2593946" cy="579414"/>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lumMod val="60000"/>
                    <a:lumOff val="40000"/>
                  </a:schemeClr>
                </a:solidFill>
                <a:latin typeface="Segoe UI Light" panose="020B0502040204020203" pitchFamily="34" charset="0"/>
                <a:cs typeface="Segoe UI Light" panose="020B0502040204020203" pitchFamily="34" charset="0"/>
              </a:rPr>
              <a:t>Modelling</a:t>
            </a:r>
          </a:p>
        </p:txBody>
      </p:sp>
      <p:sp>
        <p:nvSpPr>
          <p:cNvPr id="78" name="Rectangle 14"/>
          <p:cNvSpPr/>
          <p:nvPr/>
        </p:nvSpPr>
        <p:spPr>
          <a:xfrm>
            <a:off x="5820504" y="4751785"/>
            <a:ext cx="2593947" cy="575047"/>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lumMod val="60000"/>
                    <a:lumOff val="40000"/>
                  </a:schemeClr>
                </a:solidFill>
                <a:latin typeface="Segoe UI Light" panose="020B0502040204020203" pitchFamily="34" charset="0"/>
                <a:cs typeface="Segoe UI Light" panose="020B0502040204020203" pitchFamily="34" charset="0"/>
              </a:rPr>
              <a:t>Evaluation</a:t>
            </a:r>
          </a:p>
        </p:txBody>
      </p:sp>
      <p:sp>
        <p:nvSpPr>
          <p:cNvPr id="72" name="Rectangle 11"/>
          <p:cNvSpPr/>
          <p:nvPr/>
        </p:nvSpPr>
        <p:spPr>
          <a:xfrm>
            <a:off x="5820504" y="2774182"/>
            <a:ext cx="2593947" cy="597410"/>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lumMod val="60000"/>
                    <a:lumOff val="40000"/>
                  </a:schemeClr>
                </a:solidFill>
                <a:latin typeface="Segoe UI Light" panose="020B0502040204020203" pitchFamily="34" charset="0"/>
                <a:cs typeface="Segoe UI Light" panose="020B0502040204020203" pitchFamily="34" charset="0"/>
              </a:rPr>
              <a:t>Data Understanding</a:t>
            </a:r>
          </a:p>
        </p:txBody>
      </p:sp>
      <p:sp>
        <p:nvSpPr>
          <p:cNvPr id="63" name="Rectangle 4"/>
          <p:cNvSpPr/>
          <p:nvPr/>
        </p:nvSpPr>
        <p:spPr>
          <a:xfrm>
            <a:off x="534113" y="1755575"/>
            <a:ext cx="1504709" cy="579415"/>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prstClr val="white"/>
                </a:solidFill>
                <a:latin typeface="Segoe UI Light" panose="020B0502040204020203" pitchFamily="34" charset="0"/>
                <a:cs typeface="Segoe UI Light" panose="020B0502040204020203" pitchFamily="34" charset="0"/>
              </a:rPr>
              <a:t>Idea</a:t>
            </a:r>
          </a:p>
        </p:txBody>
      </p:sp>
      <p:sp>
        <p:nvSpPr>
          <p:cNvPr id="66" name="Rectangle 8"/>
          <p:cNvSpPr/>
          <p:nvPr/>
        </p:nvSpPr>
        <p:spPr>
          <a:xfrm>
            <a:off x="534112" y="2774182"/>
            <a:ext cx="1504709" cy="597409"/>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lumMod val="60000"/>
                    <a:lumOff val="40000"/>
                  </a:schemeClr>
                </a:solidFill>
                <a:latin typeface="Segoe UI Light" panose="020B0502040204020203" pitchFamily="34" charset="0"/>
                <a:cs typeface="Segoe UI Light" panose="020B0502040204020203" pitchFamily="34" charset="0"/>
              </a:rPr>
              <a:t>Data</a:t>
            </a:r>
          </a:p>
        </p:txBody>
      </p:sp>
      <p:sp>
        <p:nvSpPr>
          <p:cNvPr id="87" name="Rectangle 41"/>
          <p:cNvSpPr/>
          <p:nvPr/>
        </p:nvSpPr>
        <p:spPr>
          <a:xfrm>
            <a:off x="9465329" y="4747417"/>
            <a:ext cx="2214666" cy="579415"/>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prstClr val="white"/>
                </a:solidFill>
                <a:latin typeface="Segoe UI Light" panose="020B0502040204020203" pitchFamily="34" charset="0"/>
                <a:cs typeface="Segoe UI Light" panose="020B0502040204020203" pitchFamily="34" charset="0"/>
              </a:rPr>
              <a:t>Publish</a:t>
            </a:r>
          </a:p>
        </p:txBody>
      </p:sp>
      <p:cxnSp>
        <p:nvCxnSpPr>
          <p:cNvPr id="89" name="Straight Arrow Connector 44"/>
          <p:cNvCxnSpPr/>
          <p:nvPr/>
        </p:nvCxnSpPr>
        <p:spPr>
          <a:xfrm flipH="1">
            <a:off x="1309534" y="2334990"/>
            <a:ext cx="1" cy="439192"/>
          </a:xfrm>
          <a:prstGeom prst="straightConnector1">
            <a:avLst/>
          </a:prstGeom>
          <a:ln w="28575">
            <a:solidFill>
              <a:srgbClr val="00A4E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45"/>
          <p:cNvCxnSpPr/>
          <p:nvPr/>
        </p:nvCxnSpPr>
        <p:spPr>
          <a:xfrm>
            <a:off x="2061888" y="3072887"/>
            <a:ext cx="605401" cy="0"/>
          </a:xfrm>
          <a:prstGeom prst="straightConnector1">
            <a:avLst/>
          </a:prstGeom>
          <a:ln w="28575">
            <a:solidFill>
              <a:srgbClr val="00A4E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47"/>
          <p:cNvCxnSpPr>
            <a:stCxn id="84" idx="2"/>
            <a:endCxn id="82" idx="0"/>
          </p:cNvCxnSpPr>
          <p:nvPr/>
        </p:nvCxnSpPr>
        <p:spPr>
          <a:xfrm flipH="1">
            <a:off x="3938213" y="3371591"/>
            <a:ext cx="2983" cy="362975"/>
          </a:xfrm>
          <a:prstGeom prst="straightConnector1">
            <a:avLst/>
          </a:prstGeom>
          <a:ln w="28575">
            <a:solidFill>
              <a:srgbClr val="00A4E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51"/>
          <p:cNvCxnSpPr>
            <a:endCxn id="87" idx="1"/>
          </p:cNvCxnSpPr>
          <p:nvPr/>
        </p:nvCxnSpPr>
        <p:spPr>
          <a:xfrm>
            <a:off x="9279683" y="5037125"/>
            <a:ext cx="185646" cy="0"/>
          </a:xfrm>
          <a:prstGeom prst="straightConnector1">
            <a:avLst/>
          </a:prstGeom>
          <a:ln w="28575">
            <a:solidFill>
              <a:srgbClr val="00A4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47"/>
          <p:cNvCxnSpPr>
            <a:stCxn id="82" idx="2"/>
            <a:endCxn id="80" idx="0"/>
          </p:cNvCxnSpPr>
          <p:nvPr/>
        </p:nvCxnSpPr>
        <p:spPr>
          <a:xfrm>
            <a:off x="3938213" y="4373513"/>
            <a:ext cx="26049" cy="373905"/>
          </a:xfrm>
          <a:prstGeom prst="straightConnector1">
            <a:avLst/>
          </a:prstGeom>
          <a:ln w="28575">
            <a:solidFill>
              <a:srgbClr val="00A4E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5"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Machine Learning Process Model</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cxnSp>
        <p:nvCxnSpPr>
          <p:cNvPr id="26" name="Straight Arrow Connector 45"/>
          <p:cNvCxnSpPr>
            <a:stCxn id="78" idx="3"/>
            <a:endCxn id="87" idx="1"/>
          </p:cNvCxnSpPr>
          <p:nvPr/>
        </p:nvCxnSpPr>
        <p:spPr>
          <a:xfrm flipV="1">
            <a:off x="8414451" y="5037125"/>
            <a:ext cx="1050878" cy="2184"/>
          </a:xfrm>
          <a:prstGeom prst="straightConnector1">
            <a:avLst/>
          </a:prstGeom>
          <a:ln w="28575">
            <a:solidFill>
              <a:srgbClr val="00A4EF"/>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80" idx="3"/>
            <a:endCxn id="78" idx="1"/>
          </p:cNvCxnSpPr>
          <p:nvPr/>
        </p:nvCxnSpPr>
        <p:spPr>
          <a:xfrm>
            <a:off x="5261235" y="5037125"/>
            <a:ext cx="559269" cy="2184"/>
          </a:xfrm>
          <a:prstGeom prst="bentConnector3">
            <a:avLst>
              <a:gd name="adj1" fmla="val 50000"/>
            </a:avLst>
          </a:prstGeom>
          <a:ln w="28575">
            <a:solidFill>
              <a:srgbClr val="00A4E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7"/>
          <p:cNvCxnSpPr>
            <a:stCxn id="72" idx="2"/>
            <a:endCxn id="78" idx="0"/>
          </p:cNvCxnSpPr>
          <p:nvPr/>
        </p:nvCxnSpPr>
        <p:spPr>
          <a:xfrm>
            <a:off x="7117478" y="3371592"/>
            <a:ext cx="0" cy="1380193"/>
          </a:xfrm>
          <a:prstGeom prst="straightConnector1">
            <a:avLst/>
          </a:prstGeom>
          <a:ln w="28575">
            <a:solidFill>
              <a:srgbClr val="00A4E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45441" y="5531460"/>
            <a:ext cx="2764465" cy="338554"/>
          </a:xfrm>
          <a:prstGeom prst="rect">
            <a:avLst/>
          </a:prstGeom>
          <a:noFill/>
        </p:spPr>
        <p:txBody>
          <a:bodyPr wrap="square" rtlCol="0">
            <a:spAutoFit/>
          </a:bodyPr>
          <a:lstStyle/>
          <a:p>
            <a:r>
              <a:rPr lang="en-GB" sz="1600" i="1" dirty="0">
                <a:solidFill>
                  <a:srgbClr val="00A4EF"/>
                </a:solidFill>
              </a:rPr>
              <a:t>Based on the </a:t>
            </a:r>
            <a:r>
              <a:rPr lang="en-GB" sz="1600" i="1" dirty="0">
                <a:solidFill>
                  <a:srgbClr val="00A4EF"/>
                </a:solidFill>
                <a:hlinkClick r:id="rId4"/>
              </a:rPr>
              <a:t>CRISP-DM Model</a:t>
            </a:r>
            <a:endParaRPr lang="en-GB" sz="1600" i="1" dirty="0">
              <a:solidFill>
                <a:srgbClr val="00A4EF"/>
              </a:solidFill>
            </a:endParaRPr>
          </a:p>
        </p:txBody>
      </p:sp>
      <p:sp>
        <p:nvSpPr>
          <p:cNvPr id="27" name="Rectangle 11"/>
          <p:cNvSpPr/>
          <p:nvPr/>
        </p:nvSpPr>
        <p:spPr>
          <a:xfrm>
            <a:off x="9465329" y="5784464"/>
            <a:ext cx="2214666" cy="572115"/>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prstClr val="white"/>
                </a:solidFill>
                <a:latin typeface="Segoe UI Light" panose="020B0502040204020203" pitchFamily="34" charset="0"/>
                <a:cs typeface="Segoe UI Light" panose="020B0502040204020203" pitchFamily="34" charset="0"/>
              </a:rPr>
              <a:t>Re-train</a:t>
            </a:r>
          </a:p>
        </p:txBody>
      </p:sp>
      <p:cxnSp>
        <p:nvCxnSpPr>
          <p:cNvPr id="48" name="Straight Arrow Connector 47"/>
          <p:cNvCxnSpPr/>
          <p:nvPr/>
        </p:nvCxnSpPr>
        <p:spPr>
          <a:xfrm flipH="1">
            <a:off x="5261237" y="3072887"/>
            <a:ext cx="582334" cy="0"/>
          </a:xfrm>
          <a:prstGeom prst="straightConnector1">
            <a:avLst/>
          </a:prstGeom>
          <a:ln w="28575">
            <a:solidFill>
              <a:srgbClr val="00A4EF"/>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45"/>
          <p:cNvCxnSpPr>
            <a:stCxn id="27" idx="0"/>
            <a:endCxn id="87" idx="2"/>
          </p:cNvCxnSpPr>
          <p:nvPr/>
        </p:nvCxnSpPr>
        <p:spPr>
          <a:xfrm flipV="1">
            <a:off x="10572662" y="5326832"/>
            <a:ext cx="0" cy="457632"/>
          </a:xfrm>
          <a:prstGeom prst="straightConnector1">
            <a:avLst/>
          </a:prstGeom>
          <a:ln w="28575">
            <a:solidFill>
              <a:srgbClr val="00A4EF"/>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063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5"/>
          <p:cNvSpPr>
            <a:spLocks noGrp="1"/>
          </p:cNvSpPr>
          <p:nvPr>
            <p:ph type="title"/>
          </p:nvPr>
        </p:nvSpPr>
        <p:spPr/>
        <p:txBody>
          <a:bodyPr/>
          <a:lstStyle/>
          <a:p>
            <a:r>
              <a:rPr lang="en-US" dirty="0"/>
              <a:t>Cortana Intelligence Suite</a:t>
            </a:r>
            <a:br>
              <a:rPr lang="en-US" dirty="0"/>
            </a:br>
            <a:r>
              <a:rPr lang="en-US" sz="2745" dirty="0"/>
              <a:t>Transform data into intelligent action </a:t>
            </a:r>
          </a:p>
        </p:txBody>
      </p:sp>
      <p:grpSp>
        <p:nvGrpSpPr>
          <p:cNvPr id="129" name="Group 128"/>
          <p:cNvGrpSpPr/>
          <p:nvPr/>
        </p:nvGrpSpPr>
        <p:grpSpPr>
          <a:xfrm>
            <a:off x="9400221" y="1633927"/>
            <a:ext cx="2196985" cy="4524566"/>
            <a:chOff x="9588714" y="1666194"/>
            <a:chExt cx="2241039" cy="4615293"/>
          </a:xfrm>
        </p:grpSpPr>
        <p:sp>
          <p:nvSpPr>
            <p:cNvPr id="130" name="Rectangle 129"/>
            <p:cNvSpPr/>
            <p:nvPr/>
          </p:nvSpPr>
          <p:spPr>
            <a:xfrm>
              <a:off x="10329146" y="5953575"/>
              <a:ext cx="1500607" cy="327912"/>
            </a:xfrm>
            <a:prstGeom prst="rect">
              <a:avLst/>
            </a:prstGeom>
          </p:spPr>
          <p:txBody>
            <a:bodyPr wrap="none" lIns="0" tIns="0" rIns="0" bIns="0" anchor="ctr">
              <a:noAutofit/>
            </a:bodyPr>
            <a:lstStyle/>
            <a:p>
              <a:pPr defTabSz="896386">
                <a:lnSpc>
                  <a:spcPct val="90000"/>
                </a:lnSpc>
              </a:pPr>
              <a:r>
                <a:rPr lang="en-US" sz="2353" kern="0" dirty="0">
                  <a:solidFill>
                    <a:srgbClr val="002050"/>
                  </a:solidFill>
                  <a:latin typeface="Segoe UI Light"/>
                </a:rPr>
                <a:t>Action</a:t>
              </a:r>
            </a:p>
          </p:txBody>
        </p:sp>
        <p:sp>
          <p:nvSpPr>
            <p:cNvPr id="131" name="Freeform 130"/>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dirty="0">
                <a:solidFill>
                  <a:srgbClr val="FFFFFF"/>
                </a:solidFill>
                <a:latin typeface="Segoe UI"/>
              </a:endParaRPr>
            </a:p>
          </p:txBody>
        </p:sp>
        <p:sp>
          <p:nvSpPr>
            <p:cNvPr id="132" name="TextBox 131"/>
            <p:cNvSpPr txBox="1"/>
            <p:nvPr/>
          </p:nvSpPr>
          <p:spPr>
            <a:xfrm>
              <a:off x="10381650" y="1978779"/>
              <a:ext cx="1090058" cy="46162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People</a:t>
              </a:r>
            </a:p>
          </p:txBody>
        </p:sp>
        <p:sp>
          <p:nvSpPr>
            <p:cNvPr id="133" name="TextBox 132"/>
            <p:cNvSpPr txBox="1"/>
            <p:nvPr/>
          </p:nvSpPr>
          <p:spPr>
            <a:xfrm>
              <a:off x="10650440" y="5204331"/>
              <a:ext cx="868271" cy="332399"/>
            </a:xfrm>
            <a:prstGeom prst="rect">
              <a:avLst/>
            </a:prstGeom>
            <a:noFill/>
          </p:spPr>
          <p:txBody>
            <a:bodyPr wrap="square" lIns="0" tIns="0" rIns="0" bIns="0" rtlCol="0">
              <a:sp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Automated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Systems</a:t>
              </a:r>
            </a:p>
          </p:txBody>
        </p:sp>
        <p:grpSp>
          <p:nvGrpSpPr>
            <p:cNvPr id="134" name="Group 133"/>
            <p:cNvGrpSpPr/>
            <p:nvPr/>
          </p:nvGrpSpPr>
          <p:grpSpPr>
            <a:xfrm>
              <a:off x="9984119" y="2016920"/>
              <a:ext cx="377227" cy="385340"/>
              <a:chOff x="6112510" y="6954657"/>
              <a:chExt cx="1181100" cy="1206500"/>
            </a:xfrm>
            <a:solidFill>
              <a:srgbClr val="0078D7"/>
            </a:solidFill>
          </p:grpSpPr>
          <p:sp>
            <p:nvSpPr>
              <p:cNvPr id="152"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153"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154"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155"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grpSp>
          <p:nvGrpSpPr>
            <p:cNvPr id="135" name="Group 134"/>
            <p:cNvGrpSpPr/>
            <p:nvPr/>
          </p:nvGrpSpPr>
          <p:grpSpPr>
            <a:xfrm>
              <a:off x="10034296" y="5129436"/>
              <a:ext cx="385751" cy="482188"/>
              <a:chOff x="2954338" y="6831013"/>
              <a:chExt cx="1041400" cy="1301750"/>
            </a:xfrm>
            <a:solidFill>
              <a:srgbClr val="0078D7"/>
            </a:solidFill>
          </p:grpSpPr>
          <p:sp>
            <p:nvSpPr>
              <p:cNvPr id="150"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151"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grpSp>
          <p:nvGrpSpPr>
            <p:cNvPr id="136" name="Group 135"/>
            <p:cNvGrpSpPr/>
            <p:nvPr/>
          </p:nvGrpSpPr>
          <p:grpSpPr>
            <a:xfrm>
              <a:off x="9872701" y="3060921"/>
              <a:ext cx="1878892" cy="1542780"/>
              <a:chOff x="9910801" y="2434267"/>
              <a:chExt cx="1878892" cy="1542780"/>
            </a:xfrm>
          </p:grpSpPr>
          <p:sp>
            <p:nvSpPr>
              <p:cNvPr id="137" name="TextBox 136"/>
              <p:cNvSpPr txBox="1"/>
              <p:nvPr/>
            </p:nvSpPr>
            <p:spPr>
              <a:xfrm>
                <a:off x="9910801" y="3234749"/>
                <a:ext cx="1090058" cy="46162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kern="0" spc="-29" dirty="0">
                    <a:solidFill>
                      <a:srgbClr val="002050"/>
                    </a:solidFill>
                    <a:latin typeface="Segoe UI Semilight" panose="020B0402040204020203" pitchFamily="34" charset="0"/>
                    <a:cs typeface="Segoe UI Semilight" panose="020B0402040204020203" pitchFamily="34" charset="0"/>
                  </a:rPr>
                  <a:t>Apps</a:t>
                </a:r>
              </a:p>
            </p:txBody>
          </p:sp>
          <p:grpSp>
            <p:nvGrpSpPr>
              <p:cNvPr id="138" name="Group 137"/>
              <p:cNvGrpSpPr/>
              <p:nvPr/>
            </p:nvGrpSpPr>
            <p:grpSpPr>
              <a:xfrm>
                <a:off x="10012430" y="2917883"/>
                <a:ext cx="462396" cy="357669"/>
                <a:chOff x="5007615" y="2323753"/>
                <a:chExt cx="649029" cy="502032"/>
              </a:xfrm>
              <a:solidFill>
                <a:srgbClr val="0078D7"/>
              </a:solidFill>
            </p:grpSpPr>
            <p:sp>
              <p:nvSpPr>
                <p:cNvPr id="148" name="Freeform 147"/>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149" name="Freeform 148"/>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grpSp>
          <p:grpSp>
            <p:nvGrpSpPr>
              <p:cNvPr id="139" name="Group 138"/>
              <p:cNvGrpSpPr/>
              <p:nvPr/>
            </p:nvGrpSpPr>
            <p:grpSpPr>
              <a:xfrm>
                <a:off x="10486805" y="2434267"/>
                <a:ext cx="1302888" cy="1542780"/>
                <a:chOff x="10486805" y="2923046"/>
                <a:chExt cx="1302888" cy="1542780"/>
              </a:xfrm>
            </p:grpSpPr>
            <p:sp>
              <p:nvSpPr>
                <p:cNvPr id="140" name="Rectangle 139"/>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TextBox 140"/>
                <p:cNvSpPr txBox="1"/>
                <p:nvPr/>
              </p:nvSpPr>
              <p:spPr>
                <a:xfrm>
                  <a:off x="11212738" y="3022354"/>
                  <a:ext cx="473389" cy="161553"/>
                </a:xfrm>
                <a:prstGeom prst="rect">
                  <a:avLst/>
                </a:prstGeom>
                <a:noFill/>
              </p:spPr>
              <p:txBody>
                <a:bodyPr wrap="square" lIns="0" tIns="0" rIns="0" bIns="0" rtlCol="0">
                  <a:spAutoFit/>
                </a:bodyPr>
                <a:lstStyle/>
                <a:p>
                  <a:pPr defTabSz="914192">
                    <a:spcBef>
                      <a:spcPct val="0"/>
                    </a:spcBef>
                    <a:spcAft>
                      <a:spcPts val="588"/>
                    </a:spcAft>
                    <a:defRPr/>
                  </a:pPr>
                  <a:r>
                    <a:rPr lang="en-US" sz="1029" kern="0" dirty="0">
                      <a:solidFill>
                        <a:srgbClr val="505050"/>
                      </a:solidFill>
                      <a:cs typeface="Segoe UI Semilight" panose="020B0402040204020203" pitchFamily="34" charset="0"/>
                    </a:rPr>
                    <a:t>Web</a:t>
                  </a:r>
                </a:p>
              </p:txBody>
            </p:sp>
            <p:sp>
              <p:nvSpPr>
                <p:cNvPr id="142" name="TextBox 141"/>
                <p:cNvSpPr txBox="1"/>
                <p:nvPr/>
              </p:nvSpPr>
              <p:spPr>
                <a:xfrm>
                  <a:off x="11212738" y="3571986"/>
                  <a:ext cx="473389" cy="161553"/>
                </a:xfrm>
                <a:prstGeom prst="rect">
                  <a:avLst/>
                </a:prstGeom>
                <a:noFill/>
              </p:spPr>
              <p:txBody>
                <a:bodyPr wrap="square" lIns="0" tIns="0" rIns="0" bIns="0" rtlCol="0">
                  <a:spAutoFit/>
                </a:bodyPr>
                <a:lstStyle/>
                <a:p>
                  <a:pPr defTabSz="914192">
                    <a:spcBef>
                      <a:spcPct val="0"/>
                    </a:spcBef>
                    <a:spcAft>
                      <a:spcPts val="588"/>
                    </a:spcAft>
                    <a:defRPr/>
                  </a:pPr>
                  <a:r>
                    <a:rPr lang="en-US" sz="1029" kern="0" dirty="0">
                      <a:solidFill>
                        <a:srgbClr val="505050"/>
                      </a:solidFill>
                      <a:cs typeface="Segoe UI Semilight" panose="020B0402040204020203" pitchFamily="34" charset="0"/>
                    </a:rPr>
                    <a:t>Mobile</a:t>
                  </a:r>
                </a:p>
              </p:txBody>
            </p:sp>
            <p:sp>
              <p:nvSpPr>
                <p:cNvPr id="143" name="TextBox 142"/>
                <p:cNvSpPr txBox="1"/>
                <p:nvPr/>
              </p:nvSpPr>
              <p:spPr>
                <a:xfrm>
                  <a:off x="11212738" y="4160203"/>
                  <a:ext cx="473389" cy="161553"/>
                </a:xfrm>
                <a:prstGeom prst="rect">
                  <a:avLst/>
                </a:prstGeom>
                <a:noFill/>
              </p:spPr>
              <p:txBody>
                <a:bodyPr wrap="square" lIns="0" tIns="0" rIns="0" bIns="0" rtlCol="0">
                  <a:spAutoFit/>
                </a:bodyPr>
                <a:lstStyle/>
                <a:p>
                  <a:pPr defTabSz="914192">
                    <a:spcBef>
                      <a:spcPct val="0"/>
                    </a:spcBef>
                    <a:spcAft>
                      <a:spcPts val="588"/>
                    </a:spcAft>
                    <a:defRPr/>
                  </a:pPr>
                  <a:r>
                    <a:rPr lang="en-US" sz="1029" kern="0" dirty="0">
                      <a:solidFill>
                        <a:srgbClr val="505050"/>
                      </a:solidFill>
                      <a:cs typeface="Segoe UI Semilight" panose="020B0402040204020203" pitchFamily="34" charset="0"/>
                    </a:rPr>
                    <a:t>Bots</a:t>
                  </a:r>
                </a:p>
              </p:txBody>
            </p:sp>
            <p:sp>
              <p:nvSpPr>
                <p:cNvPr id="144" name="Freeform 143"/>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145" name="Freeform 144"/>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146" name="Freeform 145"/>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7" name="Straight Connector 146"/>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156" name="Group 155"/>
          <p:cNvGrpSpPr/>
          <p:nvPr/>
        </p:nvGrpSpPr>
        <p:grpSpPr>
          <a:xfrm>
            <a:off x="7185375" y="1624961"/>
            <a:ext cx="2517255" cy="4461764"/>
            <a:chOff x="7329456" y="1657048"/>
            <a:chExt cx="2567731" cy="4551232"/>
          </a:xfrm>
        </p:grpSpPr>
        <p:sp>
          <p:nvSpPr>
            <p:cNvPr id="157" name="Rectangle 156"/>
            <p:cNvSpPr/>
            <p:nvPr/>
          </p:nvSpPr>
          <p:spPr bwMode="auto">
            <a:xfrm>
              <a:off x="7759316" y="1657048"/>
              <a:ext cx="1737360" cy="27342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Intelligence</a:t>
              </a:r>
            </a:p>
          </p:txBody>
        </p:sp>
        <p:sp>
          <p:nvSpPr>
            <p:cNvPr id="158" name="Rectangle 157"/>
            <p:cNvSpPr/>
            <p:nvPr/>
          </p:nvSpPr>
          <p:spPr bwMode="auto">
            <a:xfrm>
              <a:off x="7759316" y="4491484"/>
              <a:ext cx="1737360" cy="135296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159" name="Rectangle 158"/>
            <p:cNvSpPr/>
            <p:nvPr/>
          </p:nvSpPr>
          <p:spPr>
            <a:xfrm>
              <a:off x="8282077" y="3724639"/>
              <a:ext cx="1268870"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Cortana</a:t>
              </a:r>
            </a:p>
          </p:txBody>
        </p:sp>
        <p:grpSp>
          <p:nvGrpSpPr>
            <p:cNvPr id="160" name="Group 159"/>
            <p:cNvGrpSpPr/>
            <p:nvPr/>
          </p:nvGrpSpPr>
          <p:grpSpPr>
            <a:xfrm>
              <a:off x="7886100" y="3695712"/>
              <a:ext cx="315759" cy="315759"/>
              <a:chOff x="3236100" y="589298"/>
              <a:chExt cx="5641200" cy="5641200"/>
            </a:xfrm>
          </p:grpSpPr>
          <p:sp>
            <p:nvSpPr>
              <p:cNvPr id="179" name="Freeform 178"/>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dirty="0">
                  <a:solidFill>
                    <a:srgbClr val="FFFFFF"/>
                  </a:solidFill>
                  <a:latin typeface="Segoe UI"/>
                  <a:ea typeface="Segoe UI" pitchFamily="34" charset="0"/>
                  <a:cs typeface="Segoe UI" pitchFamily="34" charset="0"/>
                </a:endParaRPr>
              </a:p>
            </p:txBody>
          </p:sp>
          <p:sp>
            <p:nvSpPr>
              <p:cNvPr id="180" name="Freeform 179"/>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dirty="0">
                  <a:solidFill>
                    <a:srgbClr val="FFFFFF"/>
                  </a:solidFill>
                  <a:latin typeface="Segoe UI"/>
                  <a:ea typeface="Segoe UI" pitchFamily="34" charset="0"/>
                  <a:cs typeface="Segoe UI" pitchFamily="34" charset="0"/>
                </a:endParaRPr>
              </a:p>
            </p:txBody>
          </p:sp>
        </p:grpSp>
        <p:cxnSp>
          <p:nvCxnSpPr>
            <p:cNvPr id="161" name="Straight Connector 160"/>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2" name="Group 161"/>
            <p:cNvGrpSpPr/>
            <p:nvPr/>
          </p:nvGrpSpPr>
          <p:grpSpPr>
            <a:xfrm rot="13500000">
              <a:off x="9515255" y="6028138"/>
              <a:ext cx="181498" cy="178786"/>
              <a:chOff x="402446" y="5872915"/>
              <a:chExt cx="292608" cy="288235"/>
            </a:xfrm>
            <a:solidFill>
              <a:srgbClr val="FFFFFF">
                <a:lumMod val="85000"/>
              </a:srgbClr>
            </a:solidFill>
          </p:grpSpPr>
          <p:cxnSp>
            <p:nvCxnSpPr>
              <p:cNvPr id="177" name="Straight Connector 176"/>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78" name="Straight Connector 177"/>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163" name="Straight Connector 162"/>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64" name="Rectangle 163"/>
            <p:cNvSpPr/>
            <p:nvPr/>
          </p:nvSpPr>
          <p:spPr>
            <a:xfrm>
              <a:off x="8282077" y="3055939"/>
              <a:ext cx="1268870" cy="430887"/>
            </a:xfrm>
            <a:prstGeom prst="rect">
              <a:avLst/>
            </a:prstGeom>
          </p:spPr>
          <p:txBody>
            <a:bodyPr wrap="square" anchor="ctr">
              <a:spAutoFit/>
            </a:bodyPr>
            <a:lstStyle/>
            <a:p>
              <a:pPr defTabSz="896386"/>
              <a:r>
                <a:rPr lang="en-US" sz="1078" kern="0" dirty="0">
                  <a:solidFill>
                    <a:srgbClr val="FFFFFF"/>
                  </a:solidFill>
                  <a:cs typeface="Segoe UI Semilight" panose="020B0402040204020203" pitchFamily="34" charset="0"/>
                </a:rPr>
                <a:t>Bot </a:t>
              </a:r>
              <a:br>
                <a:rPr lang="en-US" sz="1078" kern="0" dirty="0">
                  <a:solidFill>
                    <a:srgbClr val="FFFFFF"/>
                  </a:solidFill>
                  <a:cs typeface="Segoe UI Semilight" panose="020B0402040204020203" pitchFamily="34" charset="0"/>
                </a:rPr>
              </a:br>
              <a:r>
                <a:rPr lang="en-US" sz="1078" kern="0" dirty="0">
                  <a:solidFill>
                    <a:srgbClr val="FFFFFF"/>
                  </a:solidFill>
                  <a:cs typeface="Segoe UI Semilight" panose="020B0402040204020203" pitchFamily="34" charset="0"/>
                </a:rPr>
                <a:t>Framework</a:t>
              </a:r>
            </a:p>
          </p:txBody>
        </p:sp>
        <p:sp>
          <p:nvSpPr>
            <p:cNvPr id="165" name="Rectangle 164"/>
            <p:cNvSpPr/>
            <p:nvPr/>
          </p:nvSpPr>
          <p:spPr>
            <a:xfrm>
              <a:off x="8282077" y="2443589"/>
              <a:ext cx="1268870" cy="430887"/>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Cognitive Services</a:t>
              </a:r>
            </a:p>
          </p:txBody>
        </p:sp>
        <p:grpSp>
          <p:nvGrpSpPr>
            <p:cNvPr id="166" name="Group 165"/>
            <p:cNvGrpSpPr/>
            <p:nvPr/>
          </p:nvGrpSpPr>
          <p:grpSpPr>
            <a:xfrm>
              <a:off x="7830264" y="2521994"/>
              <a:ext cx="427431" cy="274077"/>
              <a:chOff x="7822816" y="2717080"/>
              <a:chExt cx="427431" cy="274077"/>
            </a:xfrm>
          </p:grpSpPr>
          <p:sp>
            <p:nvSpPr>
              <p:cNvPr id="175" name="Freeform 17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176"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sp>
          <p:nvSpPr>
            <p:cNvPr id="167" name="Rectangle 166"/>
            <p:cNvSpPr/>
            <p:nvPr/>
          </p:nvSpPr>
          <p:spPr>
            <a:xfrm>
              <a:off x="8241821" y="5297166"/>
              <a:ext cx="1271016"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Power BI</a:t>
              </a:r>
            </a:p>
          </p:txBody>
        </p:sp>
        <p:grpSp>
          <p:nvGrpSpPr>
            <p:cNvPr id="168" name="Group 167"/>
            <p:cNvGrpSpPr/>
            <p:nvPr/>
          </p:nvGrpSpPr>
          <p:grpSpPr>
            <a:xfrm>
              <a:off x="7884058" y="5324140"/>
              <a:ext cx="324905" cy="207663"/>
              <a:chOff x="7884058" y="5368509"/>
              <a:chExt cx="324905" cy="207663"/>
            </a:xfrm>
          </p:grpSpPr>
          <p:sp>
            <p:nvSpPr>
              <p:cNvPr id="170"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171"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172"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173"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174"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grpSp>
        <p:sp>
          <p:nvSpPr>
            <p:cNvPr id="169" name="Freeform 168"/>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grpSp>
      <p:grpSp>
        <p:nvGrpSpPr>
          <p:cNvPr id="181" name="Group 180"/>
          <p:cNvGrpSpPr/>
          <p:nvPr/>
        </p:nvGrpSpPr>
        <p:grpSpPr>
          <a:xfrm>
            <a:off x="1979672" y="1624961"/>
            <a:ext cx="2330705" cy="4461764"/>
            <a:chOff x="2019368" y="1657048"/>
            <a:chExt cx="2377440" cy="4551232"/>
          </a:xfrm>
        </p:grpSpPr>
        <p:sp>
          <p:nvSpPr>
            <p:cNvPr id="182" name="Rectangle 181"/>
            <p:cNvSpPr/>
            <p:nvPr/>
          </p:nvSpPr>
          <p:spPr bwMode="auto">
            <a:xfrm>
              <a:off x="2186019" y="1657048"/>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Information Management</a:t>
              </a:r>
            </a:p>
          </p:txBody>
        </p:sp>
        <p:sp>
          <p:nvSpPr>
            <p:cNvPr id="183" name="Rectangle 182"/>
            <p:cNvSpPr/>
            <p:nvPr/>
          </p:nvSpPr>
          <p:spPr>
            <a:xfrm>
              <a:off x="2652706" y="3724639"/>
              <a:ext cx="1271016" cy="261610"/>
            </a:xfrm>
            <a:prstGeom prst="rect">
              <a:avLst/>
            </a:prstGeom>
          </p:spPr>
          <p:txBody>
            <a:bodyPr wrap="square">
              <a:spAutoFit/>
            </a:bodyPr>
            <a:lstStyle/>
            <a:p>
              <a:pPr defTabSz="896386">
                <a:defRPr/>
              </a:pPr>
              <a:r>
                <a:rPr lang="en-US" sz="1078" kern="0" dirty="0">
                  <a:solidFill>
                    <a:srgbClr val="FFFFFF"/>
                  </a:solidFill>
                  <a:cs typeface="Segoe UI Semilight" panose="020B0402040204020203" pitchFamily="34" charset="0"/>
                </a:rPr>
                <a:t>Event Hubs</a:t>
              </a:r>
              <a:endParaRPr lang="en-US" sz="1078" kern="0" dirty="0">
                <a:solidFill>
                  <a:srgbClr val="FFFFFF"/>
                </a:solidFill>
              </a:endParaRPr>
            </a:p>
          </p:txBody>
        </p:sp>
        <p:cxnSp>
          <p:nvCxnSpPr>
            <p:cNvPr id="184" name="Straight Connector 183"/>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85" name="Group 184"/>
            <p:cNvGrpSpPr/>
            <p:nvPr/>
          </p:nvGrpSpPr>
          <p:grpSpPr>
            <a:xfrm rot="13500000">
              <a:off x="4205167" y="6028138"/>
              <a:ext cx="181498" cy="178786"/>
              <a:chOff x="402446" y="5872915"/>
              <a:chExt cx="292608" cy="288235"/>
            </a:xfrm>
            <a:solidFill>
              <a:srgbClr val="FFFFFF">
                <a:lumMod val="85000"/>
              </a:srgbClr>
            </a:solidFill>
          </p:grpSpPr>
          <p:cxnSp>
            <p:nvCxnSpPr>
              <p:cNvPr id="194" name="Straight Connector 193"/>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95" name="Straight Connector 194"/>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86" name="Rectangle 185"/>
            <p:cNvSpPr/>
            <p:nvPr/>
          </p:nvSpPr>
          <p:spPr>
            <a:xfrm>
              <a:off x="2652706" y="3161800"/>
              <a:ext cx="1271016"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Data Catalog</a:t>
              </a:r>
            </a:p>
          </p:txBody>
        </p:sp>
        <p:grpSp>
          <p:nvGrpSpPr>
            <p:cNvPr id="187" name="Group 186"/>
            <p:cNvGrpSpPr/>
            <p:nvPr/>
          </p:nvGrpSpPr>
          <p:grpSpPr>
            <a:xfrm>
              <a:off x="2337798" y="3119355"/>
              <a:ext cx="274997" cy="292527"/>
              <a:chOff x="3232150" y="382588"/>
              <a:chExt cx="5727700" cy="6092825"/>
            </a:xfrm>
            <a:solidFill>
              <a:srgbClr val="FFFFFF"/>
            </a:solidFill>
          </p:grpSpPr>
          <p:sp>
            <p:nvSpPr>
              <p:cNvPr id="191"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192"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193"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sp>
          <p:nvSpPr>
            <p:cNvPr id="188" name="Rectangle 187"/>
            <p:cNvSpPr/>
            <p:nvPr/>
          </p:nvSpPr>
          <p:spPr>
            <a:xfrm>
              <a:off x="2652706" y="2528227"/>
              <a:ext cx="1271016" cy="261610"/>
            </a:xfrm>
            <a:prstGeom prst="rect">
              <a:avLst/>
            </a:prstGeom>
          </p:spPr>
          <p:txBody>
            <a:bodyPr wrap="square">
              <a:spAutoFit/>
            </a:bodyPr>
            <a:lstStyle/>
            <a:p>
              <a:pPr defTabSz="896386">
                <a:defRPr/>
              </a:pPr>
              <a:r>
                <a:rPr lang="en-US" sz="1078" kern="0" dirty="0">
                  <a:solidFill>
                    <a:srgbClr val="FFFFFF"/>
                  </a:solidFill>
                  <a:cs typeface="Segoe UI Semilight" panose="020B0402040204020203" pitchFamily="34" charset="0"/>
                </a:rPr>
                <a:t>Data Factory </a:t>
              </a:r>
              <a:endParaRPr lang="en-US" sz="1078" kern="0" dirty="0">
                <a:solidFill>
                  <a:srgbClr val="FFFFFF"/>
                </a:solidFill>
              </a:endParaRPr>
            </a:p>
          </p:txBody>
        </p:sp>
        <p:sp>
          <p:nvSpPr>
            <p:cNvPr id="189" name="Freeform 188"/>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sp>
          <p:nvSpPr>
            <p:cNvPr id="190" name="Freeform 189"/>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grpSp>
      <p:sp>
        <p:nvSpPr>
          <p:cNvPr id="196" name="Rectangle 195"/>
          <p:cNvSpPr/>
          <p:nvPr/>
        </p:nvSpPr>
        <p:spPr bwMode="auto">
          <a:xfrm>
            <a:off x="5785539" y="1624962"/>
            <a:ext cx="1703207" cy="410508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197" name="Rectangle 196"/>
          <p:cNvSpPr/>
          <p:nvPr/>
        </p:nvSpPr>
        <p:spPr>
          <a:xfrm>
            <a:off x="6215878" y="3485958"/>
            <a:ext cx="1243927" cy="588366"/>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HDInsight </a:t>
            </a:r>
          </a:p>
          <a:p>
            <a:pPr defTabSz="896386"/>
            <a:r>
              <a:rPr lang="en-US" sz="1078" kern="0" dirty="0">
                <a:solidFill>
                  <a:srgbClr val="FFFFFF"/>
                </a:solidFill>
                <a:cs typeface="Segoe UI Semilight" panose="020B0402040204020203" pitchFamily="34" charset="0"/>
              </a:rPr>
              <a:t>(Hadoop and Spark)</a:t>
            </a:r>
          </a:p>
        </p:txBody>
      </p:sp>
      <p:sp>
        <p:nvSpPr>
          <p:cNvPr id="198" name="Rectangle 197"/>
          <p:cNvSpPr/>
          <p:nvPr/>
        </p:nvSpPr>
        <p:spPr>
          <a:xfrm>
            <a:off x="6215878" y="4199887"/>
            <a:ext cx="1243927" cy="256467"/>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Stream Analytics</a:t>
            </a:r>
          </a:p>
        </p:txBody>
      </p:sp>
      <p:sp>
        <p:nvSpPr>
          <p:cNvPr id="199" name="Rectangle 198"/>
          <p:cNvSpPr/>
          <p:nvPr/>
        </p:nvSpPr>
        <p:spPr>
          <a:xfrm>
            <a:off x="5022363" y="5816724"/>
            <a:ext cx="1426914" cy="362072"/>
          </a:xfrm>
          <a:prstGeom prst="rect">
            <a:avLst/>
          </a:prstGeom>
        </p:spPr>
        <p:txBody>
          <a:bodyPr wrap="none" lIns="0" tIns="0" rIns="0" bIns="0" anchor="ctr">
            <a:spAutoFit/>
          </a:bodyPr>
          <a:lstStyle/>
          <a:p>
            <a:pPr algn="ctr" defTabSz="710729">
              <a:spcBef>
                <a:spcPct val="0"/>
              </a:spcBef>
              <a:spcAft>
                <a:spcPct val="35000"/>
              </a:spcAft>
            </a:pPr>
            <a:r>
              <a:rPr lang="en-US" sz="2353" kern="0" dirty="0">
                <a:solidFill>
                  <a:srgbClr val="002050"/>
                </a:solidFill>
                <a:latin typeface="Segoe UI Light"/>
              </a:rPr>
              <a:t>Intelligence</a:t>
            </a:r>
            <a:endParaRPr lang="en-US" sz="1765" b="1" kern="0" spc="-29" dirty="0">
              <a:solidFill>
                <a:srgbClr val="002050"/>
              </a:solidFill>
              <a:latin typeface="Segoe UI Semilight" panose="020B0402040204020203" pitchFamily="34" charset="0"/>
              <a:cs typeface="Segoe UI Semilight" panose="020B0402040204020203" pitchFamily="34" charset="0"/>
            </a:endParaRPr>
          </a:p>
        </p:txBody>
      </p:sp>
      <p:sp>
        <p:nvSpPr>
          <p:cNvPr id="200" name="Rectangle 199"/>
          <p:cNvSpPr/>
          <p:nvPr/>
        </p:nvSpPr>
        <p:spPr>
          <a:xfrm>
            <a:off x="6215878" y="2996353"/>
            <a:ext cx="1243927" cy="422417"/>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Data Lake Analytics</a:t>
            </a:r>
          </a:p>
        </p:txBody>
      </p:sp>
      <p:sp>
        <p:nvSpPr>
          <p:cNvPr id="201" name="Rectangle 200"/>
          <p:cNvSpPr/>
          <p:nvPr/>
        </p:nvSpPr>
        <p:spPr>
          <a:xfrm>
            <a:off x="6215878" y="2396040"/>
            <a:ext cx="1243927" cy="42409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Machine Learning</a:t>
            </a:r>
          </a:p>
        </p:txBody>
      </p:sp>
      <p:grpSp>
        <p:nvGrpSpPr>
          <p:cNvPr id="202" name="Group 201"/>
          <p:cNvGrpSpPr/>
          <p:nvPr/>
        </p:nvGrpSpPr>
        <p:grpSpPr>
          <a:xfrm>
            <a:off x="5865099" y="4202162"/>
            <a:ext cx="345723" cy="265580"/>
            <a:chOff x="1260022" y="5196402"/>
            <a:chExt cx="3273425" cy="2514600"/>
          </a:xfrm>
          <a:solidFill>
            <a:srgbClr val="FFFFFF"/>
          </a:solidFill>
        </p:grpSpPr>
        <p:sp>
          <p:nvSpPr>
            <p:cNvPr id="203" name="Freeform 20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sp>
          <p:nvSpPr>
            <p:cNvPr id="204" name="Freeform 20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sp>
          <p:nvSpPr>
            <p:cNvPr id="205" name="Freeform 20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sp>
          <p:nvSpPr>
            <p:cNvPr id="206" name="Freeform 20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grpSp>
      <p:sp>
        <p:nvSpPr>
          <p:cNvPr id="207" name="Freeform 206"/>
          <p:cNvSpPr>
            <a:spLocks/>
          </p:cNvSpPr>
          <p:nvPr/>
        </p:nvSpPr>
        <p:spPr bwMode="auto">
          <a:xfrm>
            <a:off x="5866389" y="3644346"/>
            <a:ext cx="359178" cy="27180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dirty="0">
              <a:solidFill>
                <a:srgbClr val="FFFFFF"/>
              </a:solidFill>
            </a:endParaRPr>
          </a:p>
        </p:txBody>
      </p:sp>
      <p:sp>
        <p:nvSpPr>
          <p:cNvPr id="208" name="Freeform 207"/>
          <p:cNvSpPr/>
          <p:nvPr/>
        </p:nvSpPr>
        <p:spPr bwMode="auto">
          <a:xfrm flipH="1">
            <a:off x="5908788" y="2472737"/>
            <a:ext cx="261998" cy="27725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sp>
        <p:nvSpPr>
          <p:cNvPr id="209" name="Rectangle 208"/>
          <p:cNvSpPr/>
          <p:nvPr/>
        </p:nvSpPr>
        <p:spPr bwMode="auto">
          <a:xfrm>
            <a:off x="3964293" y="1624962"/>
            <a:ext cx="1703207" cy="410508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210" name="Rectangle 209"/>
          <p:cNvSpPr/>
          <p:nvPr/>
        </p:nvSpPr>
        <p:spPr>
          <a:xfrm>
            <a:off x="4420061" y="2996353"/>
            <a:ext cx="1246030" cy="422417"/>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SQL Data </a:t>
            </a:r>
          </a:p>
          <a:p>
            <a:pPr defTabSz="896386"/>
            <a:r>
              <a:rPr lang="en-US" sz="1078" kern="0" dirty="0">
                <a:solidFill>
                  <a:srgbClr val="FFFFFF"/>
                </a:solidFill>
                <a:cs typeface="Segoe UI Semilight" panose="020B0402040204020203" pitchFamily="34" charset="0"/>
              </a:rPr>
              <a:t>Warehouse</a:t>
            </a:r>
          </a:p>
        </p:txBody>
      </p:sp>
      <p:sp>
        <p:nvSpPr>
          <p:cNvPr id="211" name="Rectangle 210"/>
          <p:cNvSpPr/>
          <p:nvPr/>
        </p:nvSpPr>
        <p:spPr>
          <a:xfrm>
            <a:off x="4406516" y="2479014"/>
            <a:ext cx="1246030" cy="256467"/>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Data Lake Store</a:t>
            </a:r>
          </a:p>
        </p:txBody>
      </p:sp>
      <p:grpSp>
        <p:nvGrpSpPr>
          <p:cNvPr id="212" name="Group 211"/>
          <p:cNvGrpSpPr/>
          <p:nvPr/>
        </p:nvGrpSpPr>
        <p:grpSpPr>
          <a:xfrm>
            <a:off x="4104681" y="3058522"/>
            <a:ext cx="243376" cy="298078"/>
            <a:chOff x="-3084513" y="3390510"/>
            <a:chExt cx="2716213" cy="3363913"/>
          </a:xfrm>
          <a:solidFill>
            <a:srgbClr val="FFFFFF"/>
          </a:solidFill>
        </p:grpSpPr>
        <p:sp>
          <p:nvSpPr>
            <p:cNvPr id="213"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214"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grpSp>
        <p:nvGrpSpPr>
          <p:cNvPr id="215" name="Group 214"/>
          <p:cNvGrpSpPr/>
          <p:nvPr/>
        </p:nvGrpSpPr>
        <p:grpSpPr>
          <a:xfrm>
            <a:off x="486929" y="1633927"/>
            <a:ext cx="1818277" cy="4521249"/>
            <a:chOff x="496692" y="1666194"/>
            <a:chExt cx="1854737" cy="4611909"/>
          </a:xfrm>
        </p:grpSpPr>
        <p:sp>
          <p:nvSpPr>
            <p:cNvPr id="216" name="TextBox 215"/>
            <p:cNvSpPr txBox="1"/>
            <p:nvPr/>
          </p:nvSpPr>
          <p:spPr>
            <a:xfrm>
              <a:off x="1261370" y="1927965"/>
              <a:ext cx="1090059" cy="563250"/>
            </a:xfrm>
            <a:prstGeom prst="rect">
              <a:avLst/>
            </a:prstGeom>
            <a:noFill/>
          </p:spPr>
          <p:txBody>
            <a:bodyPr wrap="square" lIns="0" tIns="143407" rIns="179259" bIns="143407" rtlCol="0">
              <a:noAutofit/>
            </a:bodyPr>
            <a:lstStyle/>
            <a:p>
              <a:pPr defTabSz="914192">
                <a:lnSpc>
                  <a:spcPct val="90000"/>
                </a:lnSpc>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Data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Sources</a:t>
              </a:r>
            </a:p>
          </p:txBody>
        </p:sp>
        <p:sp>
          <p:nvSpPr>
            <p:cNvPr id="217" name="TextBox 216"/>
            <p:cNvSpPr txBox="1"/>
            <p:nvPr/>
          </p:nvSpPr>
          <p:spPr>
            <a:xfrm>
              <a:off x="1214236" y="3529646"/>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Apps</a:t>
              </a:r>
            </a:p>
          </p:txBody>
        </p:sp>
        <p:sp>
          <p:nvSpPr>
            <p:cNvPr id="218" name="TextBox 217"/>
            <p:cNvSpPr txBox="1"/>
            <p:nvPr/>
          </p:nvSpPr>
          <p:spPr>
            <a:xfrm>
              <a:off x="1261370" y="4995093"/>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Sensors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and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devices</a:t>
              </a:r>
            </a:p>
          </p:txBody>
        </p:sp>
        <p:sp>
          <p:nvSpPr>
            <p:cNvPr id="219" name="Rectangle 218"/>
            <p:cNvSpPr/>
            <p:nvPr/>
          </p:nvSpPr>
          <p:spPr>
            <a:xfrm>
              <a:off x="813890" y="5956959"/>
              <a:ext cx="933597" cy="321144"/>
            </a:xfrm>
            <a:prstGeom prst="rect">
              <a:avLst/>
            </a:prstGeom>
          </p:spPr>
          <p:txBody>
            <a:bodyPr wrap="none" lIns="0" tIns="0" rIns="0" bIns="0" anchor="ctr">
              <a:noAutofit/>
            </a:bodyPr>
            <a:lstStyle/>
            <a:p>
              <a:pPr defTabSz="896386">
                <a:lnSpc>
                  <a:spcPct val="90000"/>
                </a:lnSpc>
              </a:pPr>
              <a:r>
                <a:rPr lang="en-US" sz="2353" kern="0" dirty="0">
                  <a:solidFill>
                    <a:srgbClr val="002050"/>
                  </a:solidFill>
                  <a:latin typeface="Segoe UI Light"/>
                </a:rPr>
                <a:t>Data</a:t>
              </a:r>
            </a:p>
          </p:txBody>
        </p:sp>
        <p:grpSp>
          <p:nvGrpSpPr>
            <p:cNvPr id="220" name="Group 219"/>
            <p:cNvGrpSpPr/>
            <p:nvPr/>
          </p:nvGrpSpPr>
          <p:grpSpPr>
            <a:xfrm>
              <a:off x="1789019" y="1666194"/>
              <a:ext cx="308472" cy="4199169"/>
              <a:chOff x="1776319" y="1369399"/>
              <a:chExt cx="308472" cy="3830198"/>
            </a:xfrm>
          </p:grpSpPr>
          <p:sp>
            <p:nvSpPr>
              <p:cNvPr id="235" name="Freeform 234"/>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dirty="0">
                  <a:solidFill>
                    <a:srgbClr val="FFFFFF"/>
                  </a:solidFill>
                  <a:latin typeface="Segoe UI"/>
                </a:endParaRPr>
              </a:p>
            </p:txBody>
          </p:sp>
          <p:cxnSp>
            <p:nvCxnSpPr>
              <p:cNvPr id="236" name="Straight Connector 235"/>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221"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33333"/>
                </a:solidFill>
              </a:endParaRPr>
            </a:p>
          </p:txBody>
        </p:sp>
        <p:grpSp>
          <p:nvGrpSpPr>
            <p:cNvPr id="222" name="Group 221"/>
            <p:cNvGrpSpPr/>
            <p:nvPr/>
          </p:nvGrpSpPr>
          <p:grpSpPr>
            <a:xfrm>
              <a:off x="532519" y="3627377"/>
              <a:ext cx="522040" cy="533547"/>
              <a:chOff x="2308225" y="7734300"/>
              <a:chExt cx="1368425" cy="1398588"/>
            </a:xfrm>
            <a:solidFill>
              <a:srgbClr val="0078D7"/>
            </a:solidFill>
          </p:grpSpPr>
          <p:sp>
            <p:nvSpPr>
              <p:cNvPr id="224"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225"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226"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227"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228"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229"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230"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231"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232"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233"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234"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sp>
          <p:nvSpPr>
            <p:cNvPr id="223" name="Freeform 222"/>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89642" tIns="44821" rIns="89642" bIns="44821" numCol="1" anchor="t" anchorCtr="0" compatLnSpc="1">
              <a:prstTxWarp prst="textNoShape">
                <a:avLst/>
              </a:prstTxWarp>
              <a:noAutofit/>
            </a:bodyPr>
            <a:lstStyle/>
            <a:p>
              <a:pPr defTabSz="896386">
                <a:defRPr/>
              </a:pPr>
              <a:endParaRPr lang="en-US" sz="1568" kern="0" dirty="0">
                <a:solidFill>
                  <a:srgbClr val="FFFFFF"/>
                </a:solidFill>
              </a:endParaRPr>
            </a:p>
          </p:txBody>
        </p:sp>
      </p:grpSp>
      <p:grpSp>
        <p:nvGrpSpPr>
          <p:cNvPr id="237" name="Group 236"/>
          <p:cNvGrpSpPr>
            <a:grpSpLocks noChangeAspect="1"/>
          </p:cNvGrpSpPr>
          <p:nvPr/>
        </p:nvGrpSpPr>
        <p:grpSpPr>
          <a:xfrm>
            <a:off x="5890415" y="3077768"/>
            <a:ext cx="288271" cy="286856"/>
            <a:chOff x="8580718" y="793097"/>
            <a:chExt cx="2587625" cy="2574925"/>
          </a:xfrm>
        </p:grpSpPr>
        <p:sp>
          <p:nvSpPr>
            <p:cNvPr id="238"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39"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240" name="Group 239"/>
          <p:cNvGrpSpPr>
            <a:grpSpLocks noChangeAspect="1"/>
          </p:cNvGrpSpPr>
          <p:nvPr/>
        </p:nvGrpSpPr>
        <p:grpSpPr>
          <a:xfrm>
            <a:off x="4083686" y="2472736"/>
            <a:ext cx="286856" cy="224881"/>
            <a:chOff x="8588655" y="3482322"/>
            <a:chExt cx="2571750" cy="2016125"/>
          </a:xfrm>
        </p:grpSpPr>
        <p:sp>
          <p:nvSpPr>
            <p:cNvPr id="241"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42"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Tree>
    <p:extLst>
      <p:ext uri="{BB962C8B-B14F-4D97-AF65-F5344CB8AC3E}">
        <p14:creationId xmlns:p14="http://schemas.microsoft.com/office/powerpoint/2010/main" val="200460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fade">
                                      <p:cBhvr>
                                        <p:cTn id="7" dur="500"/>
                                        <p:tgtEl>
                                          <p:spTgt spid="2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1"/>
                                        </p:tgtEl>
                                        <p:attrNameLst>
                                          <p:attrName>style.visibility</p:attrName>
                                        </p:attrNameLst>
                                      </p:cBhvr>
                                      <p:to>
                                        <p:strVal val="visible"/>
                                      </p:to>
                                    </p:set>
                                    <p:animEffect transition="in" filter="fade">
                                      <p:cBhvr>
                                        <p:cTn id="11" dur="500"/>
                                        <p:tgtEl>
                                          <p:spTgt spid="18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6"/>
                                        </p:tgtEl>
                                        <p:attrNameLst>
                                          <p:attrName>style.visibility</p:attrName>
                                        </p:attrNameLst>
                                      </p:cBhvr>
                                      <p:to>
                                        <p:strVal val="visible"/>
                                      </p:to>
                                    </p:set>
                                    <p:animEffect transition="in" filter="fade">
                                      <p:cBhvr>
                                        <p:cTn id="15" dur="500"/>
                                        <p:tgtEl>
                                          <p:spTgt spid="15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9"/>
                                        </p:tgtEl>
                                        <p:attrNameLst>
                                          <p:attrName>style.visibility</p:attrName>
                                        </p:attrNameLst>
                                      </p:cBhvr>
                                      <p:to>
                                        <p:strVal val="visible"/>
                                      </p:to>
                                    </p:set>
                                    <p:animEffect transition="in" filter="fade">
                                      <p:cBhvr>
                                        <p:cTn id="19"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8200" y="1690688"/>
            <a:ext cx="10515600" cy="4955203"/>
          </a:xfrm>
          <a:prstGeom prst="rect">
            <a:avLst/>
          </a:prstGeom>
        </p:spPr>
        <p:txBody>
          <a:bodyPr wrap="square">
            <a:spAutoFit/>
          </a:bodyPr>
          <a:lstStyle/>
          <a:p>
            <a:pPr>
              <a:lnSpc>
                <a:spcPct val="110000"/>
              </a:lnSpc>
              <a:spcAft>
                <a:spcPts val="2400"/>
              </a:spcAft>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Microsoft AI Journey.</a:t>
            </a:r>
          </a:p>
          <a:p>
            <a:pPr>
              <a:lnSpc>
                <a:spcPct val="110000"/>
              </a:lnSpc>
              <a:spcAft>
                <a:spcPts val="2400"/>
              </a:spcAft>
            </a:pPr>
            <a:r>
              <a:rPr lang="en-GB" sz="2000" dirty="0">
                <a:latin typeface="Segoe UI Light" panose="020B0502040204020203" pitchFamily="34" charset="0"/>
                <a:ea typeface="Times New Roman" panose="02020603050405020304" pitchFamily="18" charset="0"/>
                <a:cs typeface="Segoe UI Light" panose="020B0502040204020203" pitchFamily="34" charset="0"/>
              </a:rPr>
              <a:t>Cortana Intelligence Suite.</a:t>
            </a:r>
          </a:p>
          <a:p>
            <a:pPr>
              <a:lnSpc>
                <a:spcPct val="110000"/>
              </a:lnSpc>
              <a:spcAft>
                <a:spcPts val="2400"/>
              </a:spcAft>
            </a:pPr>
            <a:r>
              <a:rPr lang="en-GB" sz="2000" b="1" u="sng" dirty="0">
                <a:latin typeface="Segoe UI Light" panose="020B0502040204020203" pitchFamily="34" charset="0"/>
                <a:ea typeface="Times New Roman" panose="02020603050405020304" pitchFamily="18" charset="0"/>
                <a:cs typeface="Segoe UI Light" panose="020B0502040204020203" pitchFamily="34" charset="0"/>
              </a:rPr>
              <a:t>Machine Learning Overview</a:t>
            </a:r>
          </a:p>
          <a:p>
            <a:pPr>
              <a:lnSpc>
                <a:spcPct val="110000"/>
              </a:lnSpc>
              <a:spcAft>
                <a:spcPts val="2400"/>
              </a:spcAft>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Machine Learning Workshop (2 Approaches)</a:t>
            </a:r>
          </a:p>
          <a:p>
            <a:pPr marL="800100" lvl="1" indent="-342900">
              <a:lnSpc>
                <a:spcPct val="110000"/>
              </a:lnSpc>
              <a:spcAft>
                <a:spcPts val="2400"/>
              </a:spcAft>
              <a:buFont typeface="Arial" panose="020B0604020202020204" pitchFamily="34" charset="0"/>
              <a:buChar char="•"/>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Using a Data Scien</a:t>
            </a:r>
            <a:r>
              <a:rPr lang="en-GB" sz="2000" dirty="0">
                <a:latin typeface="Segoe UI Light" panose="020B0502040204020203" pitchFamily="34" charset="0"/>
                <a:ea typeface="Times New Roman" panose="02020603050405020304" pitchFamily="18" charset="0"/>
                <a:cs typeface="Segoe UI Light" panose="020B0502040204020203" pitchFamily="34" charset="0"/>
              </a:rPr>
              <a:t>ce Virtual Machine. (Infrastructure as a Service)</a:t>
            </a:r>
          </a:p>
          <a:p>
            <a:pPr marL="800100" lvl="1" indent="-342900">
              <a:lnSpc>
                <a:spcPct val="110000"/>
              </a:lnSpc>
              <a:spcAft>
                <a:spcPts val="2400"/>
              </a:spcAft>
              <a:buFont typeface="Arial" panose="020B0604020202020204" pitchFamily="34" charset="0"/>
              <a:buChar char="•"/>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Using an Azure ML Studio (Platform as a Service)</a:t>
            </a:r>
          </a:p>
          <a:p>
            <a:pPr marL="342900" indent="-342900">
              <a:lnSpc>
                <a:spcPct val="110000"/>
              </a:lnSpc>
              <a:spcAft>
                <a:spcPts val="2400"/>
              </a:spcAft>
              <a:buFont typeface="Arial" panose="020B0604020202020204" pitchFamily="34" charset="0"/>
              <a:buChar char="•"/>
            </a:pPr>
            <a:r>
              <a:rPr lang="en-GB" sz="2000" dirty="0">
                <a:latin typeface="Segoe UI Light" panose="020B0502040204020203" pitchFamily="34" charset="0"/>
                <a:ea typeface="Times New Roman" panose="02020603050405020304" pitchFamily="18" charset="0"/>
                <a:cs typeface="Segoe UI Light" panose="020B0502040204020203" pitchFamily="34" charset="0"/>
              </a:rPr>
              <a:t>Microsoft Deep Learning</a:t>
            </a:r>
          </a:p>
          <a:p>
            <a:pPr>
              <a:lnSpc>
                <a:spcPct val="110000"/>
              </a:lnSpc>
              <a:spcAft>
                <a:spcPts val="2400"/>
              </a:spcAft>
            </a:pPr>
            <a:endParaRPr lang="en-GB" sz="2000" dirty="0">
              <a:effectLst/>
              <a:latin typeface="Segoe UI Light" panose="020B0502040204020203" pitchFamily="34" charset="0"/>
              <a:ea typeface="Times New Roman" panose="02020603050405020304" pitchFamily="18" charset="0"/>
              <a:cs typeface="Segoe UI Light" panose="020B0502040204020203" pitchFamily="34" charset="0"/>
            </a:endParaRPr>
          </a:p>
        </p:txBody>
      </p:sp>
      <p:sp>
        <p:nvSpPr>
          <p:cNvPr id="5" name="Rectangle 4"/>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Agenda</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Tree>
    <p:extLst>
      <p:ext uri="{BB962C8B-B14F-4D97-AF65-F5344CB8AC3E}">
        <p14:creationId xmlns:p14="http://schemas.microsoft.com/office/powerpoint/2010/main" val="23969132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a:xfrm>
            <a:off x="619588" y="714003"/>
            <a:ext cx="6492049" cy="5403264"/>
          </a:xfrm>
          <a:prstGeom prst="rect">
            <a:avLst/>
          </a:prstGeom>
          <a:solidFill>
            <a:srgbClr val="000000">
              <a:alpha val="20000"/>
            </a:srgbClr>
          </a:solidFill>
          <a:ln>
            <a:noFill/>
            <a:headEnd type="none" w="med" len="med"/>
            <a:tailEnd type="none" w="med" len="med"/>
          </a:ln>
          <a:effectLst/>
        </p:spPr>
        <p:txBody>
          <a:bodyPr vert="horz" wrap="square" lIns="89642" tIns="89642" rIns="179285" bIns="45693" numCol="1" rtlCol="0" anchor="ctr" anchorCtr="0" compatLnSpc="1">
            <a:prstTxWarp prst="textNoShape">
              <a:avLst/>
            </a:prstTxWarp>
          </a:bodyPr>
          <a:lstStyle/>
          <a:p>
            <a:pPr marL="358555" defTabSz="913561" fontAlgn="base">
              <a:spcBef>
                <a:spcPts val="1176"/>
              </a:spcBef>
              <a:spcAft>
                <a:spcPts val="1176"/>
              </a:spcAft>
            </a:pPr>
            <a:endParaRPr lang="en-GB" sz="1372" kern="0" dirty="0">
              <a:solidFill>
                <a:srgbClr val="FFFFFF"/>
              </a:solidFill>
              <a:latin typeface="Segoe UI"/>
            </a:endParaRPr>
          </a:p>
        </p:txBody>
      </p:sp>
      <p:grpSp>
        <p:nvGrpSpPr>
          <p:cNvPr id="6" name="Group 26"/>
          <p:cNvGrpSpPr/>
          <p:nvPr/>
        </p:nvGrpSpPr>
        <p:grpSpPr>
          <a:xfrm>
            <a:off x="7111638" y="714003"/>
            <a:ext cx="5080362" cy="5403264"/>
            <a:chOff x="6918961" y="835400"/>
            <a:chExt cx="5517514" cy="5511611"/>
          </a:xfrm>
        </p:grpSpPr>
        <p:sp>
          <p:nvSpPr>
            <p:cNvPr id="7" name="Rectangle 6"/>
            <p:cNvSpPr/>
            <p:nvPr/>
          </p:nvSpPr>
          <p:spPr bwMode="auto">
            <a:xfrm>
              <a:off x="6918961" y="835400"/>
              <a:ext cx="5517514" cy="5511611"/>
            </a:xfrm>
            <a:prstGeom prst="rect">
              <a:avLst/>
            </a:prstGeom>
            <a:solidFill>
              <a:srgbClr val="0072C6">
                <a:alpha val="89804"/>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89642" bIns="45720" numCol="1" rtlCol="0" anchor="ctr" anchorCtr="0" compatLnSpc="1">
              <a:prstTxWarp prst="textNoShape">
                <a:avLst/>
              </a:prstTxWarp>
            </a:bodyPr>
            <a:lstStyle/>
            <a:p>
              <a:pPr defTabSz="914102" fontAlgn="base">
                <a:spcBef>
                  <a:spcPct val="0"/>
                </a:spcBef>
                <a:spcAft>
                  <a:spcPct val="0"/>
                </a:spcAft>
              </a:pPr>
              <a:endParaRPr lang="en-US" sz="2353" dirty="0">
                <a:solidFill>
                  <a:srgbClr val="FFFFFF"/>
                </a:solidFill>
                <a:latin typeface="Segoe UI"/>
              </a:endParaRPr>
            </a:p>
          </p:txBody>
        </p:sp>
        <p:cxnSp>
          <p:nvCxnSpPr>
            <p:cNvPr id="8" name="Straight Connector 7"/>
            <p:cNvCxnSpPr/>
            <p:nvPr/>
          </p:nvCxnSpPr>
          <p:spPr>
            <a:xfrm>
              <a:off x="7045497" y="2861082"/>
              <a:ext cx="5390977" cy="0"/>
            </a:xfrm>
            <a:prstGeom prst="line">
              <a:avLst/>
            </a:prstGeom>
            <a:ln w="12700">
              <a:solidFill>
                <a:srgbClr val="00BCF1">
                  <a:alpha val="49804"/>
                </a:srgb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1133705" y="1795718"/>
            <a:ext cx="6094444" cy="2745710"/>
          </a:xfrm>
          <a:prstGeom prst="rect">
            <a:avLst/>
          </a:prstGeom>
        </p:spPr>
        <p:txBody>
          <a:bodyPr>
            <a:spAutoFit/>
          </a:bodyPr>
          <a:lstStyle/>
          <a:p>
            <a:pPr marL="358555" defTabSz="913561" fontAlgn="base">
              <a:spcBef>
                <a:spcPts val="1176"/>
              </a:spcBef>
              <a:spcAft>
                <a:spcPts val="1176"/>
              </a:spcAft>
            </a:pPr>
            <a:r>
              <a:rPr lang="en-US" sz="2353" i="1" kern="0" dirty="0">
                <a:solidFill>
                  <a:srgbClr val="FFFFFF"/>
                </a:solidFill>
                <a:latin typeface="Segoe UI Light"/>
              </a:rPr>
              <a:t>I need our systems to think. </a:t>
            </a:r>
            <a:br>
              <a:rPr lang="en-US" sz="2353" i="1" kern="0" dirty="0">
                <a:solidFill>
                  <a:srgbClr val="FFFFFF"/>
                </a:solidFill>
                <a:latin typeface="Segoe UI Light"/>
              </a:rPr>
            </a:br>
            <a:r>
              <a:rPr lang="en-US" sz="2353" i="1" kern="0" dirty="0">
                <a:solidFill>
                  <a:srgbClr val="FFFFFF"/>
                </a:solidFill>
                <a:latin typeface="Segoe UI Light"/>
              </a:rPr>
              <a:t>I need them to learn and </a:t>
            </a:r>
            <a:br>
              <a:rPr lang="en-US" sz="2353" i="1" kern="0" dirty="0">
                <a:solidFill>
                  <a:srgbClr val="FFFFFF"/>
                </a:solidFill>
                <a:latin typeface="Segoe UI Light"/>
              </a:rPr>
            </a:br>
            <a:r>
              <a:rPr lang="en-US" sz="2353" i="1" kern="0" dirty="0">
                <a:solidFill>
                  <a:srgbClr val="FFFFFF"/>
                </a:solidFill>
                <a:latin typeface="Segoe UI Light"/>
              </a:rPr>
              <a:t>I need them to present issues </a:t>
            </a:r>
            <a:br>
              <a:rPr lang="en-US" sz="2353" i="1" kern="0" dirty="0">
                <a:solidFill>
                  <a:srgbClr val="FFFFFF"/>
                </a:solidFill>
                <a:latin typeface="Segoe UI Light"/>
              </a:rPr>
            </a:br>
            <a:r>
              <a:rPr lang="en-US" sz="2353" i="1" kern="0" dirty="0">
                <a:solidFill>
                  <a:srgbClr val="FFFFFF"/>
                </a:solidFill>
                <a:latin typeface="Segoe UI Light"/>
              </a:rPr>
              <a:t>and problems and anomalies </a:t>
            </a:r>
            <a:br>
              <a:rPr lang="en-US" sz="2353" i="1" kern="0" dirty="0">
                <a:solidFill>
                  <a:srgbClr val="FFFFFF"/>
                </a:solidFill>
                <a:latin typeface="Segoe UI Light"/>
              </a:rPr>
            </a:br>
            <a:r>
              <a:rPr lang="en-US" sz="2353" i="1" kern="0" dirty="0">
                <a:solidFill>
                  <a:srgbClr val="FFFFFF"/>
                </a:solidFill>
                <a:latin typeface="Segoe UI Light"/>
              </a:rPr>
              <a:t>to the employees, to the managers.</a:t>
            </a:r>
          </a:p>
          <a:p>
            <a:pPr marL="358555" defTabSz="913561" fontAlgn="base">
              <a:spcBef>
                <a:spcPct val="0"/>
              </a:spcBef>
              <a:spcAft>
                <a:spcPct val="0"/>
              </a:spcAft>
            </a:pPr>
            <a:r>
              <a:rPr lang="en-GB" sz="1765" b="1" kern="0" dirty="0">
                <a:solidFill>
                  <a:srgbClr val="FFFFFF"/>
                </a:solidFill>
                <a:latin typeface="Segoe UI"/>
              </a:rPr>
              <a:t>Adam Coffey</a:t>
            </a:r>
            <a:br>
              <a:rPr lang="en-GB" sz="1765" kern="0" dirty="0">
                <a:solidFill>
                  <a:srgbClr val="FFFFFF"/>
                </a:solidFill>
                <a:latin typeface="Segoe UI"/>
              </a:rPr>
            </a:br>
            <a:r>
              <a:rPr lang="en-GB" sz="1372" kern="0" dirty="0">
                <a:solidFill>
                  <a:srgbClr val="FFFFFF"/>
                </a:solidFill>
                <a:latin typeface="Segoe UI"/>
              </a:rPr>
              <a:t>President and CEO </a:t>
            </a:r>
          </a:p>
          <a:p>
            <a:pPr marL="358555" defTabSz="913561" fontAlgn="base">
              <a:spcBef>
                <a:spcPct val="0"/>
              </a:spcBef>
              <a:spcAft>
                <a:spcPct val="0"/>
              </a:spcAft>
            </a:pPr>
            <a:r>
              <a:rPr lang="en-GB" sz="1372" kern="0" dirty="0">
                <a:solidFill>
                  <a:srgbClr val="FFFFFF"/>
                </a:solidFill>
                <a:latin typeface="Segoe UI"/>
              </a:rPr>
              <a:t>WASH Laundry Systems </a:t>
            </a:r>
          </a:p>
        </p:txBody>
      </p:sp>
      <p:sp>
        <p:nvSpPr>
          <p:cNvPr id="9" name="Title 3"/>
          <p:cNvSpPr txBox="1">
            <a:spLocks/>
          </p:cNvSpPr>
          <p:nvPr/>
        </p:nvSpPr>
        <p:spPr>
          <a:xfrm>
            <a:off x="7174512" y="1169629"/>
            <a:ext cx="4614833" cy="1795962"/>
          </a:xfrm>
          <a:prstGeom prst="rect">
            <a:avLst/>
          </a:prstGeom>
          <a:noFill/>
        </p:spPr>
        <p:txBody>
          <a:bodyPr vert="horz" wrap="square" lIns="143428" tIns="89642" rIns="143428" bIns="89642" rtlCol="0" anchor="t" anchorCtr="0">
            <a:noAutofit/>
          </a:bodyPr>
          <a:lstStyle/>
          <a:p>
            <a:pPr defTabSz="914367">
              <a:lnSpc>
                <a:spcPct val="90000"/>
              </a:lnSpc>
              <a:spcBef>
                <a:spcPct val="0"/>
              </a:spcBef>
              <a:defRPr/>
            </a:pPr>
            <a:r>
              <a:rPr lang="en-US" sz="4313" spc="-98" dirty="0">
                <a:ln w="3175">
                  <a:noFill/>
                </a:ln>
                <a:solidFill>
                  <a:srgbClr val="FFFFFF"/>
                </a:solidFill>
                <a:latin typeface="Segoe UI Light"/>
                <a:cs typeface="Segoe UI" pitchFamily="34" charset="0"/>
              </a:rPr>
              <a:t>What is </a:t>
            </a:r>
            <a:br>
              <a:rPr lang="en-US" sz="4313" spc="-98" dirty="0">
                <a:ln w="3175">
                  <a:noFill/>
                </a:ln>
                <a:solidFill>
                  <a:srgbClr val="FFFFFF"/>
                </a:solidFill>
                <a:latin typeface="Segoe UI Light"/>
                <a:cs typeface="Segoe UI" pitchFamily="34" charset="0"/>
              </a:rPr>
            </a:br>
            <a:r>
              <a:rPr lang="en-US" sz="4313" spc="-98" dirty="0">
                <a:ln w="3175">
                  <a:noFill/>
                </a:ln>
                <a:solidFill>
                  <a:srgbClr val="FFFFFF"/>
                </a:solidFill>
                <a:latin typeface="Segoe UI Light"/>
                <a:cs typeface="Segoe UI" pitchFamily="34" charset="0"/>
              </a:rPr>
              <a:t>Machine Learning?</a:t>
            </a:r>
          </a:p>
          <a:p>
            <a:pPr defTabSz="914367">
              <a:lnSpc>
                <a:spcPct val="90000"/>
              </a:lnSpc>
              <a:spcBef>
                <a:spcPct val="0"/>
              </a:spcBef>
              <a:defRPr/>
            </a:pPr>
            <a:endParaRPr lang="en-US" sz="3137" spc="-98" dirty="0">
              <a:ln w="3175">
                <a:noFill/>
              </a:ln>
              <a:solidFill>
                <a:srgbClr val="FFFFFF"/>
              </a:solidFill>
              <a:latin typeface="Segoe UI Light"/>
              <a:cs typeface="Segoe UI" pitchFamily="34" charset="0"/>
            </a:endParaRPr>
          </a:p>
          <a:p>
            <a:pPr defTabSz="914367">
              <a:lnSpc>
                <a:spcPct val="90000"/>
              </a:lnSpc>
              <a:spcBef>
                <a:spcPct val="0"/>
              </a:spcBef>
              <a:spcAft>
                <a:spcPts val="1765"/>
              </a:spcAft>
              <a:defRPr/>
            </a:pPr>
            <a:r>
              <a:rPr lang="en-US" sz="3137" spc="-98" dirty="0">
                <a:ln w="3175">
                  <a:noFill/>
                </a:ln>
                <a:solidFill>
                  <a:srgbClr val="FFFFFF"/>
                </a:solidFill>
                <a:latin typeface="Segoe UI Light"/>
                <a:cs typeface="Segoe UI" pitchFamily="34" charset="0"/>
              </a:rPr>
              <a:t>Computing systems </a:t>
            </a:r>
            <a:br>
              <a:rPr lang="en-US" sz="3137" spc="-98" dirty="0">
                <a:ln w="3175">
                  <a:noFill/>
                </a:ln>
                <a:solidFill>
                  <a:srgbClr val="FFFFFF"/>
                </a:solidFill>
                <a:latin typeface="Segoe UI Light"/>
                <a:cs typeface="Segoe UI" pitchFamily="34" charset="0"/>
              </a:rPr>
            </a:br>
            <a:r>
              <a:rPr lang="en-US" sz="3137" spc="-98" dirty="0">
                <a:ln w="3175">
                  <a:noFill/>
                </a:ln>
                <a:solidFill>
                  <a:srgbClr val="FFFFFF"/>
                </a:solidFill>
                <a:latin typeface="Segoe UI Light"/>
                <a:cs typeface="Segoe UI" pitchFamily="34" charset="0"/>
              </a:rPr>
              <a:t>that become smarter </a:t>
            </a:r>
            <a:br>
              <a:rPr lang="en-US" sz="3137" spc="-98" dirty="0">
                <a:ln w="3175">
                  <a:noFill/>
                </a:ln>
                <a:solidFill>
                  <a:srgbClr val="FFFFFF"/>
                </a:solidFill>
                <a:latin typeface="Segoe UI Light"/>
                <a:cs typeface="Segoe UI" pitchFamily="34" charset="0"/>
              </a:rPr>
            </a:br>
            <a:r>
              <a:rPr lang="en-US" sz="3137" spc="-98" dirty="0">
                <a:ln w="3175">
                  <a:noFill/>
                </a:ln>
                <a:solidFill>
                  <a:srgbClr val="FFFFFF"/>
                </a:solidFill>
                <a:latin typeface="Segoe UI Light"/>
                <a:cs typeface="Segoe UI" pitchFamily="34" charset="0"/>
              </a:rPr>
              <a:t>with experience</a:t>
            </a:r>
          </a:p>
          <a:p>
            <a:pPr defTabSz="914367">
              <a:lnSpc>
                <a:spcPct val="90000"/>
              </a:lnSpc>
              <a:spcBef>
                <a:spcPct val="0"/>
              </a:spcBef>
              <a:spcAft>
                <a:spcPts val="1765"/>
              </a:spcAft>
              <a:defRPr/>
            </a:pPr>
            <a:r>
              <a:rPr lang="en-US" sz="2353" spc="-98" dirty="0">
                <a:ln w="3175">
                  <a:noFill/>
                </a:ln>
                <a:solidFill>
                  <a:srgbClr val="FFFFFF"/>
                </a:solidFill>
                <a:latin typeface="Segoe UI Light"/>
                <a:cs typeface="Segoe UI" pitchFamily="34" charset="0"/>
              </a:rPr>
              <a:t>“Experience” = </a:t>
            </a:r>
            <a:br>
              <a:rPr lang="en-US" sz="2353" spc="-98" dirty="0">
                <a:ln w="3175">
                  <a:noFill/>
                </a:ln>
                <a:solidFill>
                  <a:srgbClr val="FFFFFF"/>
                </a:solidFill>
                <a:latin typeface="Segoe UI Light"/>
                <a:cs typeface="Segoe UI" pitchFamily="34" charset="0"/>
              </a:rPr>
            </a:br>
            <a:r>
              <a:rPr lang="en-US" sz="2353" spc="-98" dirty="0">
                <a:ln w="3175">
                  <a:noFill/>
                </a:ln>
                <a:solidFill>
                  <a:srgbClr val="FFFFFF"/>
                </a:solidFill>
                <a:latin typeface="Segoe UI Light"/>
                <a:cs typeface="Segoe UI" pitchFamily="34" charset="0"/>
              </a:rPr>
              <a:t>past data + human input </a:t>
            </a:r>
          </a:p>
        </p:txBody>
      </p:sp>
      <p:sp>
        <p:nvSpPr>
          <p:cNvPr id="10" name="Rectangle 9"/>
          <p:cNvSpPr/>
          <p:nvPr/>
        </p:nvSpPr>
        <p:spPr>
          <a:xfrm>
            <a:off x="933767" y="1795718"/>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7058" spc="-98" dirty="0">
                <a:solidFill>
                  <a:srgbClr val="00BCF1"/>
                </a:solidFill>
                <a:latin typeface="Perpetua" panose="02020502060401020303" pitchFamily="18" charset="0"/>
              </a:rPr>
              <a:t>“</a:t>
            </a:r>
          </a:p>
        </p:txBody>
      </p:sp>
      <p:sp>
        <p:nvSpPr>
          <p:cNvPr id="3" name="Rectangle 2"/>
          <p:cNvSpPr/>
          <p:nvPr/>
        </p:nvSpPr>
        <p:spPr>
          <a:xfrm>
            <a:off x="5836201" y="3067089"/>
            <a:ext cx="440332" cy="1086215"/>
          </a:xfrm>
          <a:prstGeom prst="rect">
            <a:avLst/>
          </a:prstGeom>
        </p:spPr>
        <p:txBody>
          <a:bodyPr wrap="none">
            <a:spAutoFit/>
          </a:bodyPr>
          <a:lstStyle/>
          <a:p>
            <a:pPr algn="ctr" defTabSz="914367"/>
            <a:r>
              <a:rPr lang="en-US" sz="647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3021991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4294967295"/>
            <p:extLst/>
          </p:nvPr>
        </p:nvGraphicFramePr>
        <p:xfrm>
          <a:off x="1158941" y="1166340"/>
          <a:ext cx="9874119" cy="4525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txBox="1">
            <a:spLocks/>
          </p:cNvSpPr>
          <p:nvPr/>
        </p:nvSpPr>
        <p:spPr>
          <a:xfrm>
            <a:off x="343941" y="289957"/>
            <a:ext cx="11655840" cy="7478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US" dirty="0"/>
              <a:t>Machine Learning is </a:t>
            </a:r>
            <a:r>
              <a:rPr lang="en-US" b="1" dirty="0"/>
              <a:t>not</a:t>
            </a:r>
            <a:r>
              <a:rPr lang="en-US" dirty="0"/>
              <a:t>…</a:t>
            </a:r>
          </a:p>
        </p:txBody>
      </p:sp>
    </p:spTree>
    <p:extLst>
      <p:ext uri="{BB962C8B-B14F-4D97-AF65-F5344CB8AC3E}">
        <p14:creationId xmlns:p14="http://schemas.microsoft.com/office/powerpoint/2010/main" val="335098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Learn?</a:t>
            </a:r>
          </a:p>
        </p:txBody>
      </p:sp>
      <p:sp>
        <p:nvSpPr>
          <p:cNvPr id="3" name="Text Placeholder 2"/>
          <p:cNvSpPr>
            <a:spLocks noGrp="1"/>
          </p:cNvSpPr>
          <p:nvPr>
            <p:ph idx="1"/>
          </p:nvPr>
        </p:nvSpPr>
        <p:spPr>
          <a:xfrm>
            <a:off x="560797" y="1482812"/>
            <a:ext cx="11207649" cy="5375188"/>
          </a:xfrm>
        </p:spPr>
        <p:txBody>
          <a:bodyPr>
            <a:normAutofit/>
          </a:bodyPr>
          <a:lstStyle/>
          <a:p>
            <a:pPr>
              <a:spcBef>
                <a:spcPts val="1059"/>
              </a:spcBef>
              <a:spcAft>
                <a:spcPts val="588"/>
              </a:spcAft>
            </a:pPr>
            <a:r>
              <a:rPr lang="en-US" sz="3137" dirty="0"/>
              <a:t>Learn it when you can’t </a:t>
            </a:r>
            <a:r>
              <a:rPr lang="en-US" sz="3137" dirty="0">
                <a:solidFill>
                  <a:srgbClr val="DD5900"/>
                </a:solidFill>
              </a:rPr>
              <a:t>code</a:t>
            </a:r>
            <a:r>
              <a:rPr lang="en-US" sz="3137" dirty="0"/>
              <a:t> it                     			</a:t>
            </a:r>
          </a:p>
          <a:p>
            <a:pPr marL="0" indent="0">
              <a:spcBef>
                <a:spcPts val="1059"/>
              </a:spcBef>
              <a:spcAft>
                <a:spcPts val="588"/>
              </a:spcAft>
              <a:buNone/>
            </a:pPr>
            <a:r>
              <a:rPr lang="en-US" sz="2745" dirty="0"/>
              <a:t>(e.g. Recognizing Speech/image/gestures)</a:t>
            </a:r>
            <a:endParaRPr lang="en-US" sz="2745" b="1" dirty="0"/>
          </a:p>
          <a:p>
            <a:pPr>
              <a:spcBef>
                <a:spcPts val="1059"/>
              </a:spcBef>
              <a:spcAft>
                <a:spcPts val="588"/>
              </a:spcAft>
            </a:pPr>
            <a:r>
              <a:rPr lang="en-US" sz="3137" dirty="0"/>
              <a:t>Learn it when you can’t </a:t>
            </a:r>
            <a:r>
              <a:rPr lang="en-US" sz="3137" dirty="0">
                <a:solidFill>
                  <a:srgbClr val="DD5900"/>
                </a:solidFill>
              </a:rPr>
              <a:t>scale</a:t>
            </a:r>
            <a:r>
              <a:rPr lang="en-US" sz="3137" dirty="0"/>
              <a:t> it                    			 </a:t>
            </a:r>
          </a:p>
          <a:p>
            <a:pPr marL="0" indent="0">
              <a:spcBef>
                <a:spcPts val="1059"/>
              </a:spcBef>
              <a:spcAft>
                <a:spcPts val="588"/>
              </a:spcAft>
              <a:buNone/>
            </a:pPr>
            <a:r>
              <a:rPr lang="en-US" sz="2745" dirty="0"/>
              <a:t>(e.g. Recommendations, Spam &amp; Fraud detection) </a:t>
            </a:r>
          </a:p>
          <a:p>
            <a:pPr>
              <a:spcBef>
                <a:spcPts val="1059"/>
              </a:spcBef>
              <a:spcAft>
                <a:spcPts val="588"/>
              </a:spcAft>
            </a:pPr>
            <a:r>
              <a:rPr lang="en-US" sz="3137" dirty="0"/>
              <a:t>Learn it when you have to </a:t>
            </a:r>
            <a:r>
              <a:rPr lang="en-US" sz="3137" dirty="0">
                <a:solidFill>
                  <a:srgbClr val="DD5900"/>
                </a:solidFill>
              </a:rPr>
              <a:t>adapt/personalize</a:t>
            </a:r>
            <a:r>
              <a:rPr lang="en-US" sz="3137" dirty="0"/>
              <a:t> 			   (</a:t>
            </a:r>
            <a:r>
              <a:rPr lang="en-US" sz="2745" dirty="0"/>
              <a:t>e.g. Predictive typing)</a:t>
            </a:r>
            <a:endParaRPr lang="en-US" sz="2745" b="1" dirty="0"/>
          </a:p>
          <a:p>
            <a:pPr>
              <a:spcBef>
                <a:spcPts val="1059"/>
              </a:spcBef>
              <a:spcAft>
                <a:spcPts val="588"/>
              </a:spcAft>
            </a:pPr>
            <a:r>
              <a:rPr lang="en-US" sz="3137" dirty="0"/>
              <a:t>Learn it when you </a:t>
            </a:r>
            <a:r>
              <a:rPr lang="en-US" sz="3137" dirty="0">
                <a:solidFill>
                  <a:srgbClr val="DD5900"/>
                </a:solidFill>
              </a:rPr>
              <a:t>can’t track </a:t>
            </a:r>
            <a:r>
              <a:rPr lang="en-US" sz="3137" dirty="0"/>
              <a:t>it                    				</a:t>
            </a:r>
            <a:r>
              <a:rPr lang="tr-TR" sz="2745" dirty="0"/>
              <a:t>(e.g. AI </a:t>
            </a:r>
            <a:r>
              <a:rPr lang="en-US" sz="2745" dirty="0"/>
              <a:t>gaming, robot control</a:t>
            </a:r>
            <a:r>
              <a:rPr lang="tr-TR" sz="2745" dirty="0"/>
              <a:t>)</a:t>
            </a:r>
            <a:endParaRPr lang="en-US" sz="2745" dirty="0"/>
          </a:p>
          <a:p>
            <a:endParaRPr lang="en-US" sz="4313" dirty="0"/>
          </a:p>
        </p:txBody>
      </p:sp>
    </p:spTree>
    <p:extLst>
      <p:ext uri="{BB962C8B-B14F-4D97-AF65-F5344CB8AC3E}">
        <p14:creationId xmlns:p14="http://schemas.microsoft.com/office/powerpoint/2010/main" val="679738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85818" y="1715387"/>
            <a:ext cx="2806199" cy="4200383"/>
          </a:xfrm>
          <a:prstGeom prst="rect">
            <a:avLst/>
          </a:prstGeom>
          <a:solidFill>
            <a:srgbClr val="5B9BD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Rectangle 9"/>
          <p:cNvSpPr/>
          <p:nvPr/>
        </p:nvSpPr>
        <p:spPr bwMode="auto">
          <a:xfrm>
            <a:off x="3269569" y="1715387"/>
            <a:ext cx="2806199" cy="42003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1" name="Rectangle 10"/>
          <p:cNvSpPr/>
          <p:nvPr/>
        </p:nvSpPr>
        <p:spPr bwMode="auto">
          <a:xfrm>
            <a:off x="6253321" y="1715387"/>
            <a:ext cx="2806199" cy="42003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Rectangle 11"/>
          <p:cNvSpPr/>
          <p:nvPr/>
        </p:nvSpPr>
        <p:spPr bwMode="auto">
          <a:xfrm>
            <a:off x="9237073" y="1715387"/>
            <a:ext cx="2806199" cy="42003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a:t>Common Classes of Problems</a:t>
            </a:r>
          </a:p>
        </p:txBody>
      </p:sp>
      <p:pic>
        <p:nvPicPr>
          <p:cNvPr id="2050" name="Picture 2" descr="http://openclassroom.stanford.edu/MainFolder/courses/MachineLearning/exercises/ex8materials/ex8b_10.png"/>
          <p:cNvPicPr>
            <a:picLocks noChangeAspect="1" noChangeArrowheads="1"/>
          </p:cNvPicPr>
          <p:nvPr/>
        </p:nvPicPr>
        <p:blipFill rotWithShape="1">
          <a:blip r:embed="rId3">
            <a:extLst>
              <a:ext uri="{28A0092B-C50C-407E-A947-70E740481C1C}">
                <a14:useLocalDpi xmlns:a14="http://schemas.microsoft.com/office/drawing/2010/main" val="0"/>
              </a:ext>
            </a:extLst>
          </a:blip>
          <a:srcRect l="6223" t="5432" r="6950" b="3565"/>
          <a:stretch/>
        </p:blipFill>
        <p:spPr bwMode="auto">
          <a:xfrm>
            <a:off x="285818" y="2766118"/>
            <a:ext cx="2806198" cy="25896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docs.oracle.com/cd/B28359_01/datamine.111/b28129/img/scatter_plot_nonlinear.gif"/>
          <p:cNvPicPr>
            <a:picLocks noChangeAspect="1" noChangeArrowheads="1"/>
          </p:cNvPicPr>
          <p:nvPr/>
        </p:nvPicPr>
        <p:blipFill rotWithShape="1">
          <a:blip r:embed="rId4">
            <a:extLst>
              <a:ext uri="{28A0092B-C50C-407E-A947-70E740481C1C}">
                <a14:useLocalDpi xmlns:a14="http://schemas.microsoft.com/office/drawing/2010/main" val="0"/>
              </a:ext>
            </a:extLst>
          </a:blip>
          <a:srcRect l="11327" b="7942"/>
          <a:stretch/>
        </p:blipFill>
        <p:spPr bwMode="auto">
          <a:xfrm>
            <a:off x="3269569" y="2766118"/>
            <a:ext cx="2806199" cy="28022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pectrum.ieee.org/img/RecommendNEWf1-134825370374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2644" y="2766118"/>
            <a:ext cx="1867552" cy="24261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02126" y="1802289"/>
            <a:ext cx="2221748" cy="669826"/>
          </a:xfrm>
          <a:prstGeom prst="rect">
            <a:avLst/>
          </a:prstGeom>
          <a:noFill/>
        </p:spPr>
        <p:txBody>
          <a:bodyPr wrap="none" lIns="179285" tIns="143428" rIns="179285" bIns="143428" rtlCol="0">
            <a:spAutoFit/>
          </a:bodyPr>
          <a:lstStyle/>
          <a:p>
            <a:pPr>
              <a:lnSpc>
                <a:spcPct val="90000"/>
              </a:lnSpc>
            </a:pPr>
            <a:r>
              <a:rPr lang="en-US" sz="2745" dirty="0">
                <a:solidFill>
                  <a:schemeClr val="bg1"/>
                </a:solidFill>
                <a:latin typeface="Segoe UI Light" panose="020B0502040204020203" pitchFamily="34" charset="0"/>
                <a:cs typeface="Segoe UI Light" panose="020B0502040204020203" pitchFamily="34" charset="0"/>
              </a:rPr>
              <a:t>Classification</a:t>
            </a:r>
          </a:p>
        </p:txBody>
      </p:sp>
      <p:sp>
        <p:nvSpPr>
          <p:cNvPr id="14" name="TextBox 13"/>
          <p:cNvSpPr txBox="1"/>
          <p:nvPr/>
        </p:nvSpPr>
        <p:spPr>
          <a:xfrm>
            <a:off x="3650256" y="1802289"/>
            <a:ext cx="1950007" cy="669826"/>
          </a:xfrm>
          <a:prstGeom prst="rect">
            <a:avLst/>
          </a:prstGeom>
          <a:noFill/>
        </p:spPr>
        <p:txBody>
          <a:bodyPr wrap="none" lIns="179285" tIns="143428" rIns="179285" bIns="143428" rtlCol="0">
            <a:spAutoFit/>
          </a:bodyPr>
          <a:lstStyle/>
          <a:p>
            <a:pPr>
              <a:lnSpc>
                <a:spcPct val="90000"/>
              </a:lnSpc>
            </a:pPr>
            <a:r>
              <a:rPr lang="en-US" sz="2745" dirty="0">
                <a:solidFill>
                  <a:schemeClr val="bg1"/>
                </a:solidFill>
                <a:latin typeface="Segoe UI Light" panose="020B0502040204020203" pitchFamily="34" charset="0"/>
                <a:cs typeface="Segoe UI Light" panose="020B0502040204020203" pitchFamily="34" charset="0"/>
              </a:rPr>
              <a:t>Regression</a:t>
            </a:r>
          </a:p>
        </p:txBody>
      </p:sp>
      <p:sp>
        <p:nvSpPr>
          <p:cNvPr id="15" name="TextBox 14"/>
          <p:cNvSpPr txBox="1"/>
          <p:nvPr/>
        </p:nvSpPr>
        <p:spPr>
          <a:xfrm>
            <a:off x="6271668" y="1802289"/>
            <a:ext cx="2662638" cy="669826"/>
          </a:xfrm>
          <a:prstGeom prst="rect">
            <a:avLst/>
          </a:prstGeom>
          <a:noFill/>
        </p:spPr>
        <p:txBody>
          <a:bodyPr wrap="none" lIns="179285" tIns="143428" rIns="179285" bIns="143428" rtlCol="0">
            <a:spAutoFit/>
          </a:bodyPr>
          <a:lstStyle/>
          <a:p>
            <a:pPr>
              <a:lnSpc>
                <a:spcPct val="90000"/>
              </a:lnSpc>
            </a:pPr>
            <a:r>
              <a:rPr lang="en-US" sz="2745" dirty="0">
                <a:solidFill>
                  <a:schemeClr val="bg1"/>
                </a:solidFill>
                <a:latin typeface="Segoe UI Light" panose="020B0502040204020203" pitchFamily="34" charset="0"/>
                <a:cs typeface="Segoe UI Light" panose="020B0502040204020203" pitchFamily="34" charset="0"/>
              </a:rPr>
              <a:t>Recommenders</a:t>
            </a:r>
          </a:p>
        </p:txBody>
      </p:sp>
      <p:sp>
        <p:nvSpPr>
          <p:cNvPr id="16" name="TextBox 15"/>
          <p:cNvSpPr txBox="1"/>
          <p:nvPr/>
        </p:nvSpPr>
        <p:spPr>
          <a:xfrm>
            <a:off x="9707775" y="1802289"/>
            <a:ext cx="1777524" cy="1049994"/>
          </a:xfrm>
          <a:prstGeom prst="rect">
            <a:avLst/>
          </a:prstGeom>
          <a:noFill/>
          <a:ln>
            <a:noFill/>
          </a:ln>
        </p:spPr>
        <p:txBody>
          <a:bodyPr wrap="none" lIns="179285" tIns="143428" rIns="179285" bIns="143428" rtlCol="0">
            <a:spAutoFit/>
          </a:bodyPr>
          <a:lstStyle/>
          <a:p>
            <a:pPr>
              <a:lnSpc>
                <a:spcPct val="90000"/>
              </a:lnSpc>
            </a:pPr>
            <a:r>
              <a:rPr lang="en-US" sz="2745" dirty="0">
                <a:solidFill>
                  <a:schemeClr val="bg1"/>
                </a:solidFill>
                <a:latin typeface="Segoe UI Light" panose="020B0502040204020203" pitchFamily="34" charset="0"/>
                <a:cs typeface="Segoe UI Light" panose="020B0502040204020203" pitchFamily="34" charset="0"/>
              </a:rPr>
              <a:t>Anomaly</a:t>
            </a:r>
          </a:p>
          <a:p>
            <a:pPr>
              <a:lnSpc>
                <a:spcPct val="90000"/>
              </a:lnSpc>
            </a:pPr>
            <a:r>
              <a:rPr lang="en-US" sz="2745" dirty="0">
                <a:solidFill>
                  <a:schemeClr val="bg1"/>
                </a:solidFill>
                <a:latin typeface="Segoe UI Light" panose="020B0502040204020203" pitchFamily="34" charset="0"/>
                <a:cs typeface="Segoe UI Light" panose="020B0502040204020203" pitchFamily="34" charset="0"/>
              </a:rPr>
              <a:t>Detection</a:t>
            </a:r>
          </a:p>
        </p:txBody>
      </p:sp>
      <p:pic>
        <p:nvPicPr>
          <p:cNvPr id="1026" name="Picture 2" descr="PCA-based anomaly detecti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37073" y="2766118"/>
            <a:ext cx="2806199" cy="214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3180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1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6.xml><?xml version="1.0" encoding="utf-8"?>
<a:theme xmlns:a="http://schemas.openxmlformats.org/drawingml/2006/main" name="1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1997</TotalTime>
  <Words>4071</Words>
  <Application>Microsoft Office PowerPoint</Application>
  <PresentationFormat>Widescreen</PresentationFormat>
  <Paragraphs>396</Paragraphs>
  <Slides>34</Slides>
  <Notes>27</Notes>
  <HiddenSlides>0</HiddenSlides>
  <MMClips>0</MMClips>
  <ScaleCrop>false</ScaleCrop>
  <HeadingPairs>
    <vt:vector size="8" baseType="variant">
      <vt:variant>
        <vt:lpstr>Fonts Used</vt:lpstr>
      </vt:variant>
      <vt:variant>
        <vt:i4>12</vt:i4>
      </vt:variant>
      <vt:variant>
        <vt:lpstr>Theme</vt:lpstr>
      </vt:variant>
      <vt:variant>
        <vt:i4>8</vt:i4>
      </vt:variant>
      <vt:variant>
        <vt:lpstr>Embedded OLE Servers</vt:lpstr>
      </vt:variant>
      <vt:variant>
        <vt:i4>1</vt:i4>
      </vt:variant>
      <vt:variant>
        <vt:lpstr>Slide Titles</vt:lpstr>
      </vt:variant>
      <vt:variant>
        <vt:i4>34</vt:i4>
      </vt:variant>
    </vt:vector>
  </HeadingPairs>
  <TitlesOfParts>
    <vt:vector size="55" baseType="lpstr">
      <vt:lpstr>Arial</vt:lpstr>
      <vt:lpstr>Calibri</vt:lpstr>
      <vt:lpstr>Calibri Light</vt:lpstr>
      <vt:lpstr>Consolas</vt:lpstr>
      <vt:lpstr>Garamond</vt:lpstr>
      <vt:lpstr>Perpetua</vt:lpstr>
      <vt:lpstr>Segoe UI</vt:lpstr>
      <vt:lpstr>Segoe UI Light</vt:lpstr>
      <vt:lpstr>Segoe UI Semibold</vt:lpstr>
      <vt:lpstr>Segoe UI Semilight</vt:lpstr>
      <vt:lpstr>Times New Roman</vt:lpstr>
      <vt:lpstr>Wingdings</vt:lpstr>
      <vt:lpstr>Office Theme</vt:lpstr>
      <vt:lpstr>COLOR TEMPLATE</vt:lpstr>
      <vt:lpstr>WHITE TEMPLATE</vt:lpstr>
      <vt:lpstr>1_COLOR TEMPLATE</vt:lpstr>
      <vt:lpstr>LIGHT COLOR TEMPLATE</vt:lpstr>
      <vt:lpstr>1_Azure Medium</vt:lpstr>
      <vt:lpstr>Azure Medium</vt:lpstr>
      <vt:lpstr>1_5-50033_TR23_BO_CT_Template</vt:lpstr>
      <vt:lpstr>think-cell Slide</vt:lpstr>
      <vt:lpstr>Microsoft Azure Machine Learning</vt:lpstr>
      <vt:lpstr>Agenda</vt:lpstr>
      <vt:lpstr>PowerPoint Presentation</vt:lpstr>
      <vt:lpstr>Cortana Intelligence Suite Transform data into intelligent action </vt:lpstr>
      <vt:lpstr>Agenda</vt:lpstr>
      <vt:lpstr>PowerPoint Presentation</vt:lpstr>
      <vt:lpstr>PowerPoint Presentation</vt:lpstr>
      <vt:lpstr>Why Learn?</vt:lpstr>
      <vt:lpstr>Common Classes of Problems</vt:lpstr>
      <vt:lpstr>Agenda</vt:lpstr>
      <vt:lpstr>What is Data Science Virtual Machine?</vt:lpstr>
      <vt:lpstr>Usage Scenarios</vt:lpstr>
      <vt:lpstr>What’s included?</vt:lpstr>
      <vt:lpstr>Machine Learning Workshop: Data Science VM</vt:lpstr>
      <vt:lpstr>Machine Learning Process Model</vt:lpstr>
      <vt:lpstr>Machine Learning the hard way</vt:lpstr>
      <vt:lpstr>Agenda</vt:lpstr>
      <vt:lpstr>What is Azure Machine Learning</vt:lpstr>
      <vt:lpstr>Azure Machine Learning Service Data -&gt; Predictive model -&gt; Operational web API in minutes</vt:lpstr>
      <vt:lpstr>Our Scenario</vt:lpstr>
      <vt:lpstr>Azure ML Studio Lab</vt:lpstr>
      <vt:lpstr>Azure ML Studio Demo</vt:lpstr>
      <vt:lpstr>Agenda</vt:lpstr>
      <vt:lpstr>Deep Learning in Microsoft</vt:lpstr>
      <vt:lpstr>PowerPoint Presentation</vt:lpstr>
      <vt:lpstr>ImageNet: Microsoft 2015 ResNet </vt:lpstr>
      <vt:lpstr>PowerPoint Presentation</vt:lpstr>
      <vt:lpstr>PowerPoint Presentation</vt:lpstr>
      <vt:lpstr>PowerPoint Presentation</vt:lpstr>
      <vt:lpstr>Machine Learning API’s</vt:lpstr>
      <vt:lpstr>PowerPoint Presentation</vt:lpstr>
      <vt:lpstr>VM Versions comparison</vt:lpstr>
      <vt:lpstr>Azure ML Notebooks</vt:lpstr>
      <vt:lpstr>Machine Learning Process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Machine Learning</dc:title>
  <dc:creator>Bianca Furtuna</dc:creator>
  <cp:lastModifiedBy>Vicky Fu</cp:lastModifiedBy>
  <cp:revision>57</cp:revision>
  <dcterms:created xsi:type="dcterms:W3CDTF">2015-09-22T12:31:21Z</dcterms:created>
  <dcterms:modified xsi:type="dcterms:W3CDTF">2016-12-02T20:29:25Z</dcterms:modified>
</cp:coreProperties>
</file>